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58"/>
  </p:handoutMasterIdLst>
  <p:sldIdLst>
    <p:sldId id="256" r:id="rId2"/>
    <p:sldId id="318" r:id="rId3"/>
    <p:sldId id="264" r:id="rId4"/>
    <p:sldId id="265" r:id="rId5"/>
    <p:sldId id="266" r:id="rId6"/>
    <p:sldId id="267" r:id="rId7"/>
    <p:sldId id="268" r:id="rId8"/>
    <p:sldId id="269" r:id="rId9"/>
    <p:sldId id="270" r:id="rId10"/>
    <p:sldId id="271" r:id="rId11"/>
    <p:sldId id="272" r:id="rId12"/>
    <p:sldId id="323" r:id="rId13"/>
    <p:sldId id="273" r:id="rId14"/>
    <p:sldId id="274" r:id="rId15"/>
    <p:sldId id="320" r:id="rId16"/>
    <p:sldId id="275" r:id="rId17"/>
    <p:sldId id="276" r:id="rId18"/>
    <p:sldId id="277" r:id="rId19"/>
    <p:sldId id="278" r:id="rId20"/>
    <p:sldId id="322" r:id="rId21"/>
    <p:sldId id="282" r:id="rId22"/>
    <p:sldId id="283" r:id="rId23"/>
    <p:sldId id="281" r:id="rId24"/>
    <p:sldId id="284" r:id="rId25"/>
    <p:sldId id="285" r:id="rId26"/>
    <p:sldId id="289" r:id="rId27"/>
    <p:sldId id="286" r:id="rId28"/>
    <p:sldId id="290" r:id="rId29"/>
    <p:sldId id="287" r:id="rId30"/>
    <p:sldId id="288" r:id="rId31"/>
    <p:sldId id="291" r:id="rId32"/>
    <p:sldId id="292" r:id="rId33"/>
    <p:sldId id="293" r:id="rId34"/>
    <p:sldId id="294" r:id="rId35"/>
    <p:sldId id="295"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2C7C62C-6075-426B-B9CE-B65FA7FF71B9}">
          <p14:sldIdLst>
            <p14:sldId id="256"/>
            <p14:sldId id="318"/>
            <p14:sldId id="264"/>
            <p14:sldId id="265"/>
            <p14:sldId id="266"/>
            <p14:sldId id="267"/>
            <p14:sldId id="268"/>
            <p14:sldId id="269"/>
            <p14:sldId id="270"/>
            <p14:sldId id="271"/>
            <p14:sldId id="272"/>
            <p14:sldId id="323"/>
            <p14:sldId id="273"/>
            <p14:sldId id="274"/>
            <p14:sldId id="320"/>
            <p14:sldId id="275"/>
            <p14:sldId id="276"/>
            <p14:sldId id="277"/>
            <p14:sldId id="278"/>
            <p14:sldId id="322"/>
            <p14:sldId id="282"/>
            <p14:sldId id="283"/>
            <p14:sldId id="281"/>
            <p14:sldId id="284"/>
            <p14:sldId id="285"/>
            <p14:sldId id="289"/>
            <p14:sldId id="286"/>
            <p14:sldId id="290"/>
            <p14:sldId id="287"/>
            <p14:sldId id="288"/>
            <p14:sldId id="291"/>
            <p14:sldId id="292"/>
            <p14:sldId id="293"/>
            <p14:sldId id="294"/>
            <p14:sldId id="295"/>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5896"/>
    <a:srgbClr val="EB752B"/>
    <a:srgbClr val="F1F1F1"/>
    <a:srgbClr val="C6D4DF"/>
    <a:srgbClr val="F3F0ED"/>
    <a:srgbClr val="E1DAD2"/>
    <a:srgbClr val="FEFEFE"/>
    <a:srgbClr val="C1C9CD"/>
    <a:srgbClr val="7C96A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02" y="144"/>
      </p:cViewPr>
      <p:guideLst>
        <p:guide orient="horz" pos="2160"/>
        <p:guide pos="2880"/>
      </p:guideLst>
    </p:cSldViewPr>
  </p:slideViewPr>
  <p:notesTextViewPr>
    <p:cViewPr>
      <p:scale>
        <a:sx n="1" d="1"/>
        <a:sy n="1" d="1"/>
      </p:scale>
      <p:origin x="0" y="0"/>
    </p:cViewPr>
  </p:notesTextViewPr>
  <p:notesViewPr>
    <p:cSldViewPr snapToGrid="0">
      <p:cViewPr varScale="1">
        <p:scale>
          <a:sx n="85" d="100"/>
          <a:sy n="85" d="100"/>
        </p:scale>
        <p:origin x="295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2DD1C9-4BB6-422A-8F34-C157EA500BD9}" type="datetimeFigureOut">
              <a:rPr lang="en-US" smtClean="0"/>
              <a:pPr/>
              <a:t>12/5/2020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997E4-EE34-411C-9FF1-22B934EF5337}" type="slidenum">
              <a:rPr lang="en-US" smtClean="0"/>
              <a:pPr/>
              <a:t>‹#›</a:t>
            </a:fld>
            <a:endParaRPr lang="en-US"/>
          </a:p>
        </p:txBody>
      </p:sp>
    </p:spTree>
    <p:extLst>
      <p:ext uri="{BB962C8B-B14F-4D97-AF65-F5344CB8AC3E}">
        <p14:creationId xmlns:p14="http://schemas.microsoft.com/office/powerpoint/2010/main" val="21274113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75084564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71272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338258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5300949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BD9794-A4CC-42D0-9A65-24C6B9EF4076}" type="datetimeFigureOut">
              <a:rPr lang="en-US" smtClean="0"/>
              <a:pPr/>
              <a:t>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3094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BD9794-A4CC-42D0-9A65-24C6B9EF4076}"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01875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BD9794-A4CC-42D0-9A65-24C6B9EF4076}" type="datetimeFigureOut">
              <a:rPr lang="en-US" smtClean="0"/>
              <a:pPr/>
              <a:t>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64813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BD9794-A4CC-42D0-9A65-24C6B9EF4076}" type="datetimeFigureOut">
              <a:rPr lang="en-US" smtClean="0"/>
              <a:pPr/>
              <a:t>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8178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9794-A4CC-42D0-9A65-24C6B9EF4076}" type="datetimeFigureOut">
              <a:rPr lang="en-US" smtClean="0"/>
              <a:pPr/>
              <a:t>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140024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33548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val="25086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4" name="Picture 63"/>
          <p:cNvPicPr>
            <a:picLocks noChangeAspect="1"/>
          </p:cNvPicPr>
          <p:nvPr userDrawn="1"/>
        </p:nvPicPr>
        <p:blipFill rotWithShape="1">
          <a:blip r:embed="rId13" cstate="print">
            <a:extLst>
              <a:ext uri="{28A0092B-C50C-407E-A947-70E740481C1C}">
                <a14:useLocalDpi xmlns:a14="http://schemas.microsoft.com/office/drawing/2010/main" val="0"/>
              </a:ext>
            </a:extLst>
          </a:blip>
          <a:srcRect b="71163"/>
          <a:stretch/>
        </p:blipFill>
        <p:spPr>
          <a:xfrm>
            <a:off x="0" y="0"/>
            <a:ext cx="9144000" cy="6858000"/>
          </a:xfrm>
          <a:prstGeom prst="rect">
            <a:avLst/>
          </a:prstGeom>
        </p:spPr>
      </p:pic>
      <p:sp>
        <p:nvSpPr>
          <p:cNvPr id="3" name="Text Placeholder 2"/>
          <p:cNvSpPr>
            <a:spLocks noGrp="1"/>
          </p:cNvSpPr>
          <p:nvPr>
            <p:ph type="body" idx="1"/>
          </p:nvPr>
        </p:nvSpPr>
        <p:spPr>
          <a:xfrm>
            <a:off x="645459" y="1287254"/>
            <a:ext cx="7869890" cy="488970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9794-A4CC-42D0-9A65-24C6B9EF4076}" type="datetimeFigureOut">
              <a:rPr lang="en-US" smtClean="0"/>
              <a:pPr/>
              <a:t>12/5/2020</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8DF1E-33BB-4377-9A26-35481BA06C7C}" type="slidenum">
              <a:rPr lang="en-US" smtClean="0"/>
              <a:pPr/>
              <a:t>‹#›</a:t>
            </a:fld>
            <a:endParaRPr lang="en-US"/>
          </a:p>
        </p:txBody>
      </p:sp>
      <p:sp>
        <p:nvSpPr>
          <p:cNvPr id="2" name="Title Placeholder 1"/>
          <p:cNvSpPr>
            <a:spLocks noGrp="1"/>
          </p:cNvSpPr>
          <p:nvPr>
            <p:ph type="title"/>
          </p:nvPr>
        </p:nvSpPr>
        <p:spPr>
          <a:xfrm>
            <a:off x="628651" y="163208"/>
            <a:ext cx="7886698" cy="998742"/>
          </a:xfrm>
          <a:prstGeom prst="rect">
            <a:avLst/>
          </a:prstGeom>
          <a:noFill/>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223321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0ED"/>
        </a:solidFill>
        <a:effectLst/>
      </p:bgPr>
    </p:bg>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print">
            <a:extLst>
              <a:ext uri="{28A0092B-C50C-407E-A947-70E740481C1C}">
                <a14:useLocalDpi xmlns:a14="http://schemas.microsoft.com/office/drawing/2010/main" val="0"/>
              </a:ext>
            </a:extLst>
          </a:blip>
          <a:srcRect b="2830"/>
          <a:stretch/>
        </p:blipFill>
        <p:spPr>
          <a:xfrm>
            <a:off x="0" y="-1"/>
            <a:ext cx="9144000" cy="6858001"/>
          </a:xfrm>
          <a:prstGeom prst="rect">
            <a:avLst/>
          </a:prstGeom>
          <a:noFill/>
          <a:ln>
            <a:noFill/>
          </a:ln>
        </p:spPr>
      </p:pic>
      <p:sp>
        <p:nvSpPr>
          <p:cNvPr id="19" name="Title 1"/>
          <p:cNvSpPr txBox="1">
            <a:spLocks/>
          </p:cNvSpPr>
          <p:nvPr/>
        </p:nvSpPr>
        <p:spPr>
          <a:xfrm>
            <a:off x="1579411" y="5406207"/>
            <a:ext cx="7709887" cy="7883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u-RU" sz="3200" dirty="0" smtClean="0">
                <a:ln/>
                <a:solidFill>
                  <a:schemeClr val="bg1"/>
                </a:solidFill>
                <a:effectLst>
                  <a:outerShdw blurRad="38100" dist="38100" dir="2700000" algn="tl">
                    <a:srgbClr val="000000">
                      <a:alpha val="43137"/>
                    </a:srgbClr>
                  </a:outerShdw>
                </a:effectLst>
                <a:latin typeface="Century Gothic" pitchFamily="34" charset="0"/>
              </a:rPr>
              <a:t>Современные </a:t>
            </a:r>
            <a:r>
              <a:rPr lang="ru-RU" sz="3200" dirty="0" err="1" smtClean="0">
                <a:ln/>
                <a:solidFill>
                  <a:schemeClr val="bg1"/>
                </a:solidFill>
                <a:effectLst>
                  <a:outerShdw blurRad="38100" dist="38100" dir="2700000" algn="tl">
                    <a:srgbClr val="000000">
                      <a:alpha val="43137"/>
                    </a:srgbClr>
                  </a:outerShdw>
                </a:effectLst>
                <a:latin typeface="Century Gothic" pitchFamily="34" charset="0"/>
              </a:rPr>
              <a:t>фитнесс-технологии</a:t>
            </a:r>
            <a:endParaRPr lang="ru-RU" sz="3200" dirty="0" smtClean="0">
              <a:ln/>
              <a:solidFill>
                <a:schemeClr val="bg1"/>
              </a:solidFill>
              <a:effectLst>
                <a:outerShdw blurRad="38100" dist="38100" dir="2700000" algn="tl">
                  <a:srgbClr val="000000">
                    <a:alpha val="43137"/>
                  </a:srgbClr>
                </a:outerShdw>
              </a:effectLst>
              <a:latin typeface="Century Gothic" pitchFamily="34" charset="0"/>
            </a:endParaRPr>
          </a:p>
        </p:txBody>
      </p:sp>
      <p:sp>
        <p:nvSpPr>
          <p:cNvPr id="4" name="TextBox 3"/>
          <p:cNvSpPr txBox="1"/>
          <p:nvPr/>
        </p:nvSpPr>
        <p:spPr>
          <a:xfrm>
            <a:off x="6196926" y="6123707"/>
            <a:ext cx="3050322" cy="369332"/>
          </a:xfrm>
          <a:prstGeom prst="rect">
            <a:avLst/>
          </a:prstGeom>
          <a:noFill/>
        </p:spPr>
        <p:txBody>
          <a:bodyPr wrap="none" rtlCol="0">
            <a:spAutoFit/>
          </a:bodyPr>
          <a:lstStyle/>
          <a:p>
            <a:r>
              <a:rPr lang="ru-RU" dirty="0" smtClean="0">
                <a:solidFill>
                  <a:schemeClr val="bg1"/>
                </a:solidFill>
                <a:latin typeface="Times New Roman" pitchFamily="18" charset="0"/>
                <a:cs typeface="Times New Roman" pitchFamily="18" charset="0"/>
              </a:rPr>
              <a:t>Автор лекции Кузьмина О.И.</a:t>
            </a:r>
            <a:endParaRPr lang="ru-RU"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48065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927024"/>
            <a:ext cx="7869890" cy="5454321"/>
          </a:xfrm>
        </p:spPr>
        <p:txBody>
          <a:bodyPr>
            <a:noAutofit/>
          </a:bodyPr>
          <a:lstStyle/>
          <a:p>
            <a:pPr marL="0" indent="442913" algn="just">
              <a:buNone/>
            </a:pPr>
            <a:r>
              <a:rPr lang="ru-RU" sz="2000" dirty="0" smtClean="0">
                <a:latin typeface="Times New Roman" pitchFamily="18" charset="0"/>
                <a:cs typeface="Times New Roman" pitchFamily="18" charset="0"/>
              </a:rPr>
              <a:t>Установлено, что взрослому человеку необходимо заниматься как минимум 30 мин в день различными видами двигательной активности невысокой интенсивности. </a:t>
            </a:r>
          </a:p>
          <a:p>
            <a:pPr marL="0" indent="442913" algn="just">
              <a:buNone/>
            </a:pPr>
            <a:r>
              <a:rPr lang="ru-RU" sz="2000" dirty="0" smtClean="0">
                <a:latin typeface="Times New Roman" pitchFamily="18" charset="0"/>
                <a:cs typeface="Times New Roman" pitchFamily="18" charset="0"/>
              </a:rPr>
              <a:t>Для поддержания хорошего самочувствия и обеспечения оздоровительного эффекта в физической культуре широко используется оздоровительная ходьба. При соответствующей скорости (до 6,5км/час) ее интенсивность может достигать зоны тренирующего режима (ЧСС 120-130 уд/мин). При таких условиях за 1 час ходьбы расходуется 300-400 килокалорий энергии в зависимости от массы тела (примерно 0,7 ккал/кг на 1км пройденного пути). Например, человек с массой тела 70 кг при прохождении 1км расходует около 50 килокалорий. При скорости ходьбы 6 км/час суммарный расход энергии составит 300 килокалорий (50 </a:t>
            </a:r>
            <a:r>
              <a:rPr lang="ru-RU" sz="2000" dirty="0" err="1" smtClean="0">
                <a:latin typeface="Times New Roman" pitchFamily="18" charset="0"/>
                <a:cs typeface="Times New Roman" pitchFamily="18" charset="0"/>
              </a:rPr>
              <a:t>x</a:t>
            </a:r>
            <a:r>
              <a:rPr lang="ru-RU" sz="2000" dirty="0" smtClean="0">
                <a:latin typeface="Times New Roman" pitchFamily="18" charset="0"/>
                <a:cs typeface="Times New Roman" pitchFamily="18" charset="0"/>
              </a:rPr>
              <a:t> 6). При ежедневных занятиях оздоровительной ходьбой (по 1 часу) суммарный расход энергии за неделю составит около 2000 килокалорий, что обеспечит минимальный тренировочный эффект – для компенсации дефицита </a:t>
            </a:r>
            <a:r>
              <a:rPr lang="ru-RU" sz="2000" dirty="0" err="1" smtClean="0">
                <a:latin typeface="Times New Roman" pitchFamily="18" charset="0"/>
                <a:cs typeface="Times New Roman" pitchFamily="18" charset="0"/>
              </a:rPr>
              <a:t>энергозатрат</a:t>
            </a:r>
            <a:r>
              <a:rPr lang="ru-RU" sz="2000" dirty="0" smtClean="0">
                <a:latin typeface="Times New Roman" pitchFamily="18" charset="0"/>
                <a:cs typeface="Times New Roman" pitchFamily="18" charset="0"/>
              </a:rPr>
              <a:t> и роста функциональных возможностей организма.</a:t>
            </a:r>
          </a:p>
          <a:p>
            <a:pPr>
              <a:buNone/>
            </a:pPr>
            <a:endParaRPr lang="ru-RU"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164999"/>
            <a:ext cx="7869890" cy="6166528"/>
          </a:xfrm>
        </p:spPr>
        <p:txBody>
          <a:bodyPr>
            <a:normAutofit fontScale="92500" lnSpcReduction="10000"/>
          </a:bodyPr>
          <a:lstStyle/>
          <a:p>
            <a:pPr marL="0" indent="442913" algn="just">
              <a:buNone/>
            </a:pPr>
            <a:r>
              <a:rPr lang="ru-RU" dirty="0" smtClean="0">
                <a:latin typeface="Times New Roman" pitchFamily="18" charset="0"/>
                <a:cs typeface="Times New Roman" pitchFamily="18" charset="0"/>
              </a:rPr>
              <a:t>Оптимальная нагрузка для каждого человека индивидуальна, но в среднем она составляет 7-8 километров в день. </a:t>
            </a:r>
          </a:p>
          <a:p>
            <a:pPr marL="0" indent="442913">
              <a:buNone/>
            </a:pPr>
            <a:r>
              <a:rPr lang="ru-RU" dirty="0" smtClean="0">
                <a:latin typeface="Times New Roman" pitchFamily="18" charset="0"/>
                <a:cs typeface="Times New Roman" pitchFamily="18" charset="0"/>
              </a:rPr>
              <a:t>Типы ходьбы </a:t>
            </a:r>
          </a:p>
          <a:p>
            <a:pPr marL="0" indent="442913">
              <a:buNone/>
            </a:pPr>
            <a:r>
              <a:rPr lang="ru-RU" dirty="0" smtClean="0">
                <a:latin typeface="Times New Roman" pitchFamily="18" charset="0"/>
                <a:cs typeface="Times New Roman" pitchFamily="18" charset="0"/>
              </a:rPr>
              <a:t>1. Ходьба прогулочным шагом. Ее скорость составляет менее километра за 30 минут.</a:t>
            </a:r>
          </a:p>
          <a:p>
            <a:pPr marL="0" indent="442913">
              <a:buNone/>
            </a:pPr>
            <a:r>
              <a:rPr lang="ru-RU" dirty="0" smtClean="0">
                <a:latin typeface="Times New Roman" pitchFamily="18" charset="0"/>
                <a:cs typeface="Times New Roman" pitchFamily="18" charset="0"/>
              </a:rPr>
              <a:t>2. Ходьба в среднем темпе: километр за 10-12 минут. </a:t>
            </a:r>
          </a:p>
          <a:p>
            <a:pPr marL="0" indent="442913">
              <a:buNone/>
            </a:pPr>
            <a:r>
              <a:rPr lang="ru-RU" dirty="0" smtClean="0">
                <a:latin typeface="Times New Roman" pitchFamily="18" charset="0"/>
                <a:cs typeface="Times New Roman" pitchFamily="18" charset="0"/>
              </a:rPr>
              <a:t>3. Скандинавская ходьба.</a:t>
            </a:r>
          </a:p>
          <a:p>
            <a:pPr marL="0" indent="442913">
              <a:buNone/>
            </a:pPr>
            <a:r>
              <a:rPr lang="ru-RU" dirty="0" smtClean="0">
                <a:latin typeface="Times New Roman" pitchFamily="18" charset="0"/>
                <a:cs typeface="Times New Roman" pitchFamily="18" charset="0"/>
              </a:rPr>
              <a:t>4. Энергетическая ходьба. </a:t>
            </a:r>
          </a:p>
          <a:p>
            <a:pPr marL="0" indent="442913">
              <a:buNone/>
            </a:pPr>
            <a:r>
              <a:rPr lang="ru-RU" dirty="0" smtClean="0">
                <a:latin typeface="Times New Roman" pitchFamily="18" charset="0"/>
                <a:cs typeface="Times New Roman" pitchFamily="18" charset="0"/>
              </a:rPr>
              <a:t>5. Спортивная ходьба: километр за 6-8 минут или 130-140 шагов минуту.</a:t>
            </a:r>
          </a:p>
          <a:p>
            <a:pPr marL="0" indent="442913">
              <a:buNone/>
            </a:pPr>
            <a:r>
              <a:rPr lang="ru-RU" dirty="0" smtClean="0">
                <a:latin typeface="Times New Roman" pitchFamily="18" charset="0"/>
                <a:cs typeface="Times New Roman" pitchFamily="18" charset="0"/>
              </a:rPr>
              <a:t>6. Быстрая ходьба, ее скорость составляет более 8 километров в час. Таких результатов можно добиться только в результате регулярных тренировок.</a:t>
            </a:r>
          </a:p>
          <a:p>
            <a:endParaRPr lang="ru-RU"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dirty="0" smtClean="0"/>
              <a:t>Скандинавская ходьба</a:t>
            </a:r>
            <a:endParaRPr lang="ru-RU" dirty="0"/>
          </a:p>
        </p:txBody>
      </p:sp>
      <p:sp>
        <p:nvSpPr>
          <p:cNvPr id="3" name="Объект 2"/>
          <p:cNvSpPr>
            <a:spLocks noGrp="1"/>
          </p:cNvSpPr>
          <p:nvPr>
            <p:ph idx="1"/>
          </p:nvPr>
        </p:nvSpPr>
        <p:spPr/>
        <p:txBody>
          <a:bodyPr>
            <a:normAutofit fontScale="85000" lnSpcReduction="20000"/>
          </a:bodyPr>
          <a:lstStyle/>
          <a:p>
            <a:pPr algn="just"/>
            <a:r>
              <a:rPr lang="ru-RU" dirty="0" smtClean="0"/>
              <a:t>Поддерживает тонус верхних и нижних частей тела;</a:t>
            </a:r>
          </a:p>
          <a:p>
            <a:pPr algn="just"/>
            <a:r>
              <a:rPr lang="ru-RU" dirty="0" smtClean="0"/>
              <a:t>Тренирует около 90% всех мышц тела (600 мышц);</a:t>
            </a:r>
          </a:p>
          <a:p>
            <a:pPr algn="just"/>
            <a:r>
              <a:rPr lang="ru-RU" dirty="0" smtClean="0"/>
              <a:t>Сжигает до 46% больше калорий, чем обычная ходьба;</a:t>
            </a:r>
          </a:p>
          <a:p>
            <a:pPr algn="just"/>
            <a:r>
              <a:rPr lang="ru-RU" dirty="0" smtClean="0"/>
              <a:t>Уменьшает давление на колени и позвоночник;</a:t>
            </a:r>
          </a:p>
          <a:p>
            <a:pPr algn="just"/>
            <a:r>
              <a:rPr lang="ru-RU" dirty="0" smtClean="0"/>
              <a:t>Улучшает работу сердца и легких, увеличивает </a:t>
            </a:r>
            <a:r>
              <a:rPr lang="ru-RU" dirty="0" smtClean="0"/>
              <a:t>пульс на </a:t>
            </a:r>
            <a:r>
              <a:rPr lang="ru-RU" dirty="0" smtClean="0"/>
              <a:t>10-15 ударов в мин. В сравнении с обычной ходьбой;</a:t>
            </a:r>
          </a:p>
          <a:p>
            <a:pPr algn="just"/>
            <a:r>
              <a:rPr lang="ru-RU" dirty="0" smtClean="0"/>
              <a:t>Идеальна для исправления осанки и решения проблем шеи и плеч;</a:t>
            </a:r>
          </a:p>
          <a:p>
            <a:pPr algn="just"/>
            <a:r>
              <a:rPr lang="ru-RU" dirty="0" smtClean="0"/>
              <a:t>Улучшает чувство равновесия и координацию;</a:t>
            </a:r>
          </a:p>
          <a:p>
            <a:pPr algn="just"/>
            <a:r>
              <a:rPr lang="ru-RU" dirty="0" smtClean="0"/>
              <a:t>Эффективна для постоянной тренировки ССС и выносливости;</a:t>
            </a:r>
          </a:p>
          <a:p>
            <a:pPr algn="just"/>
            <a:r>
              <a:rPr lang="ru-RU" dirty="0" smtClean="0"/>
              <a:t>Возвращает к полноценной жизни людей с проблемами ОДА (опорно-двигательного аппарата).</a:t>
            </a:r>
            <a:endParaRPr lang="ru-RU" dirty="0"/>
          </a:p>
        </p:txBody>
      </p:sp>
    </p:spTree>
    <p:extLst>
      <p:ext uri="{BB962C8B-B14F-4D97-AF65-F5344CB8AC3E}">
        <p14:creationId xmlns:p14="http://schemas.microsoft.com/office/powerpoint/2010/main" val="73240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700879" y="940879"/>
            <a:ext cx="7869890" cy="4889709"/>
          </a:xfrm>
        </p:spPr>
        <p:txBody>
          <a:bodyPr>
            <a:normAutofit fontScale="92500"/>
          </a:bodyPr>
          <a:lstStyle/>
          <a:p>
            <a:pPr marL="0" indent="442913">
              <a:buNone/>
            </a:pPr>
            <a:r>
              <a:rPr lang="ru-RU" dirty="0" smtClean="0">
                <a:latin typeface="Times New Roman" pitchFamily="18" charset="0"/>
                <a:cs typeface="Times New Roman" pitchFamily="18" charset="0"/>
              </a:rPr>
              <a:t>Рекомендуется 3 варианта тренировочного цикла – сочетание занятий и дней отдыха в течение недели:</a:t>
            </a:r>
          </a:p>
          <a:p>
            <a:pPr marL="0" indent="442913">
              <a:buNone/>
            </a:pPr>
            <a:r>
              <a:rPr lang="ru-RU" dirty="0" smtClean="0">
                <a:latin typeface="Times New Roman" pitchFamily="18" charset="0"/>
                <a:cs typeface="Times New Roman" pitchFamily="18" charset="0"/>
              </a:rPr>
              <a:t>1) занятия – понедельник, среда, пятница; остальные дни – отдых (на начальном этапе подготовки);</a:t>
            </a:r>
          </a:p>
          <a:p>
            <a:pPr marL="0" indent="442913">
              <a:buNone/>
            </a:pPr>
            <a:r>
              <a:rPr lang="ru-RU" dirty="0" smtClean="0">
                <a:latin typeface="Times New Roman" pitchFamily="18" charset="0"/>
                <a:cs typeface="Times New Roman" pitchFamily="18" charset="0"/>
              </a:rPr>
              <a:t>2) занятия – вторник, четверг, суббота; остальные дни – отдых (на начальном этапе подготовки);</a:t>
            </a:r>
          </a:p>
          <a:p>
            <a:pPr marL="0" indent="442913">
              <a:buNone/>
            </a:pPr>
            <a:r>
              <a:rPr lang="ru-RU" dirty="0" smtClean="0">
                <a:latin typeface="Times New Roman" pitchFamily="18" charset="0"/>
                <a:cs typeface="Times New Roman" pitchFamily="18" charset="0"/>
              </a:rPr>
              <a:t>3) занятия – понедельник, вторник, среда, пятница, суббота; воскресенье – отдых (не ранее, чем через 6-12 месяцев предварительной тренировки).</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User\Desktop\физ-ра\photo\244742b04a9d7ff23e6e7dddb6c8ce1a.jpg"/>
          <p:cNvPicPr>
            <a:picLocks noChangeAspect="1" noChangeArrowheads="1"/>
          </p:cNvPicPr>
          <p:nvPr/>
        </p:nvPicPr>
        <p:blipFill>
          <a:blip r:embed="rId2" cstate="print"/>
          <a:srcRect/>
          <a:stretch>
            <a:fillRect/>
          </a:stretch>
        </p:blipFill>
        <p:spPr bwMode="auto">
          <a:xfrm>
            <a:off x="4073957" y="3191245"/>
            <a:ext cx="4668261" cy="3100017"/>
          </a:xfrm>
          <a:prstGeom prst="rect">
            <a:avLst/>
          </a:prstGeom>
          <a:noFill/>
        </p:spPr>
      </p:pic>
      <p:sp>
        <p:nvSpPr>
          <p:cNvPr id="3" name="Содержимое 2"/>
          <p:cNvSpPr>
            <a:spLocks noGrp="1"/>
          </p:cNvSpPr>
          <p:nvPr>
            <p:ph idx="1"/>
          </p:nvPr>
        </p:nvSpPr>
        <p:spPr>
          <a:xfrm>
            <a:off x="659313" y="220455"/>
            <a:ext cx="7869890" cy="2010128"/>
          </a:xfrm>
        </p:spPr>
        <p:txBody>
          <a:bodyPr>
            <a:normAutofit/>
          </a:bodyPr>
          <a:lstStyle/>
          <a:p>
            <a:pPr marL="0" indent="442913" algn="just">
              <a:buNone/>
            </a:pPr>
            <a:r>
              <a:rPr lang="ru-RU" dirty="0" smtClean="0">
                <a:latin typeface="Times New Roman" pitchFamily="18" charset="0"/>
                <a:cs typeface="Times New Roman" pitchFamily="18" charset="0"/>
              </a:rPr>
              <a:t>Так, на базе велоспорта интенсивно развивается </a:t>
            </a:r>
            <a:r>
              <a:rPr lang="ru-RU" dirty="0" err="1" smtClean="0">
                <a:latin typeface="Times New Roman" pitchFamily="18" charset="0"/>
                <a:cs typeface="Times New Roman" pitchFamily="18" charset="0"/>
              </a:rPr>
              <a:t>спинбайк-аэробика</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сайклинг</a:t>
            </a:r>
            <a:r>
              <a:rPr lang="ru-RU" dirty="0" smtClean="0">
                <a:latin typeface="Times New Roman" pitchFamily="18" charset="0"/>
                <a:cs typeface="Times New Roman" pitchFamily="18" charset="0"/>
              </a:rPr>
              <a:t>, спиннинг, на основе плавания – </a:t>
            </a:r>
            <a:r>
              <a:rPr lang="ru-RU" dirty="0" err="1" smtClean="0">
                <a:latin typeface="Times New Roman" pitchFamily="18" charset="0"/>
                <a:cs typeface="Times New Roman" pitchFamily="18" charset="0"/>
              </a:rPr>
              <a:t>аквааэробика</a:t>
            </a:r>
            <a:r>
              <a:rPr lang="ru-RU" dirty="0" smtClean="0">
                <a:latin typeface="Times New Roman" pitchFamily="18" charset="0"/>
                <a:cs typeface="Times New Roman" pitchFamily="18" charset="0"/>
              </a:rPr>
              <a:t> и т.п.)</a:t>
            </a:r>
            <a:endParaRPr lang="ru-RU" dirty="0">
              <a:latin typeface="Times New Roman" pitchFamily="18" charset="0"/>
              <a:cs typeface="Times New Roman" pitchFamily="18" charset="0"/>
            </a:endParaRPr>
          </a:p>
        </p:txBody>
      </p:sp>
      <p:pic>
        <p:nvPicPr>
          <p:cNvPr id="3074" name="Picture 2" descr="C:\Users\User\Desktop\физ-ра\photo\-n6dyc9p3iycf0w774eajgmtnx627ghvolsu0q08xl0.jpg"/>
          <p:cNvPicPr>
            <a:picLocks noChangeAspect="1" noChangeArrowheads="1"/>
          </p:cNvPicPr>
          <p:nvPr/>
        </p:nvPicPr>
        <p:blipFill>
          <a:blip r:embed="rId3" cstate="print"/>
          <a:srcRect/>
          <a:stretch>
            <a:fillRect/>
          </a:stretch>
        </p:blipFill>
        <p:spPr bwMode="auto">
          <a:xfrm>
            <a:off x="422421" y="2046086"/>
            <a:ext cx="4371254" cy="262275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1285" y="163208"/>
            <a:ext cx="8204064" cy="998742"/>
          </a:xfrm>
        </p:spPr>
        <p:txBody>
          <a:bodyPr>
            <a:normAutofit/>
          </a:bodyPr>
          <a:lstStyle/>
          <a:p>
            <a:r>
              <a:rPr lang="ru-RU" sz="2400" dirty="0" smtClean="0">
                <a:latin typeface="Times New Roman" pitchFamily="18" charset="0"/>
                <a:cs typeface="Times New Roman" pitchFamily="18" charset="0"/>
              </a:rPr>
              <a:t>Спин байк  (</a:t>
            </a:r>
            <a:r>
              <a:rPr lang="ru-RU" sz="2400" dirty="0" err="1" smtClean="0">
                <a:latin typeface="Times New Roman" pitchFamily="18" charset="0"/>
                <a:cs typeface="Times New Roman" pitchFamily="18" charset="0"/>
              </a:rPr>
              <a:t>кардиотренажер</a:t>
            </a:r>
            <a:r>
              <a:rPr lang="ru-RU" sz="2400" dirty="0" smtClean="0">
                <a:latin typeface="Times New Roman" pitchFamily="18" charset="0"/>
                <a:cs typeface="Times New Roman" pitchFamily="18" charset="0"/>
              </a:rPr>
              <a:t>) – способствует быстрому </a:t>
            </a:r>
            <a:r>
              <a:rPr lang="ru-RU" sz="2400" dirty="0" err="1" smtClean="0">
                <a:latin typeface="Times New Roman" pitchFamily="18" charset="0"/>
                <a:cs typeface="Times New Roman" pitchFamily="18" charset="0"/>
              </a:rPr>
              <a:t>жиросжиганию</a:t>
            </a:r>
            <a:endParaRPr lang="ru-RU" sz="2400" dirty="0">
              <a:latin typeface="Times New Roman" pitchFamily="18" charset="0"/>
              <a:cs typeface="Times New Roman" pitchFamily="18" charset="0"/>
            </a:endParaRPr>
          </a:p>
        </p:txBody>
      </p:sp>
      <p:sp>
        <p:nvSpPr>
          <p:cNvPr id="3" name="Объект 2"/>
          <p:cNvSpPr>
            <a:spLocks noGrp="1"/>
          </p:cNvSpPr>
          <p:nvPr>
            <p:ph idx="1"/>
          </p:nvPr>
        </p:nvSpPr>
        <p:spPr>
          <a:xfrm>
            <a:off x="252918" y="1287254"/>
            <a:ext cx="8725711" cy="4889709"/>
          </a:xfrm>
        </p:spPr>
        <p:txBody>
          <a:bodyPr>
            <a:normAutofit/>
          </a:bodyPr>
          <a:lstStyle/>
          <a:p>
            <a:pPr marL="0" indent="0" algn="just">
              <a:buNone/>
            </a:pPr>
            <a:r>
              <a:rPr lang="ru-RU" sz="2200" dirty="0" smtClean="0">
                <a:latin typeface="Times New Roman" pitchFamily="18" charset="0"/>
                <a:cs typeface="Times New Roman" pitchFamily="18" charset="0"/>
              </a:rPr>
              <a:t>На спин байках занимаются </a:t>
            </a:r>
            <a:r>
              <a:rPr lang="ru-RU" sz="2200" dirty="0" err="1" smtClean="0">
                <a:latin typeface="Times New Roman" pitchFamily="18" charset="0"/>
                <a:cs typeface="Times New Roman" pitchFamily="18" charset="0"/>
              </a:rPr>
              <a:t>сайклингом</a:t>
            </a:r>
            <a:r>
              <a:rPr lang="ru-RU" sz="2200" dirty="0" smtClean="0">
                <a:latin typeface="Times New Roman" pitchFamily="18" charset="0"/>
                <a:cs typeface="Times New Roman" pitchFamily="18" charset="0"/>
              </a:rPr>
              <a:t> и спиннингом.</a:t>
            </a:r>
          </a:p>
          <a:p>
            <a:pPr marL="0" indent="0" algn="just">
              <a:buNone/>
            </a:pPr>
            <a:r>
              <a:rPr lang="ru-RU" sz="2200" dirty="0" err="1" smtClean="0">
                <a:latin typeface="Times New Roman" pitchFamily="18" charset="0"/>
                <a:cs typeface="Times New Roman" pitchFamily="18" charset="0"/>
              </a:rPr>
              <a:t>Сайклинг</a:t>
            </a:r>
            <a:r>
              <a:rPr lang="ru-RU" sz="2200" dirty="0" smtClean="0">
                <a:latin typeface="Times New Roman" pitchFamily="18" charset="0"/>
                <a:cs typeface="Times New Roman" pitchFamily="18" charset="0"/>
              </a:rPr>
              <a:t> – массовые заезды в рамках спортклуба под музыку. Темп задает тренер.</a:t>
            </a:r>
          </a:p>
          <a:p>
            <a:pPr marL="0" indent="0" algn="just">
              <a:buNone/>
            </a:pPr>
            <a:r>
              <a:rPr lang="ru-RU" sz="2200" dirty="0" err="1" smtClean="0">
                <a:latin typeface="Times New Roman" pitchFamily="18" charset="0"/>
                <a:cs typeface="Times New Roman" pitchFamily="18" charset="0"/>
              </a:rPr>
              <a:t>Сайклинг</a:t>
            </a:r>
            <a:r>
              <a:rPr lang="ru-RU" sz="2200" dirty="0" smtClean="0">
                <a:latin typeface="Times New Roman" pitchFamily="18" charset="0"/>
                <a:cs typeface="Times New Roman" pitchFamily="18" charset="0"/>
              </a:rPr>
              <a:t> и спиннинг помогают похудеть в рекордные сроки: </a:t>
            </a:r>
            <a:r>
              <a:rPr lang="ru-RU" sz="2200" dirty="0" err="1" smtClean="0">
                <a:latin typeface="Times New Roman" pitchFamily="18" charset="0"/>
                <a:cs typeface="Times New Roman" pitchFamily="18" charset="0"/>
              </a:rPr>
              <a:t>энергозатраты</a:t>
            </a:r>
            <a:r>
              <a:rPr lang="ru-RU" sz="2200" dirty="0" smtClean="0">
                <a:latin typeface="Times New Roman" pitchFamily="18" charset="0"/>
                <a:cs typeface="Times New Roman" pitchFamily="18" charset="0"/>
              </a:rPr>
              <a:t> – 750 ккал за 1 час.</a:t>
            </a:r>
          </a:p>
          <a:p>
            <a:pPr marL="0" indent="0" algn="just">
              <a:buNone/>
            </a:pPr>
            <a:r>
              <a:rPr lang="ru-RU" sz="2200" dirty="0" smtClean="0">
                <a:latin typeface="Times New Roman" pitchFamily="18" charset="0"/>
                <a:cs typeface="Times New Roman" pitchFamily="18" charset="0"/>
              </a:rPr>
              <a:t>Различия </a:t>
            </a:r>
            <a:r>
              <a:rPr lang="ru-RU" sz="2200" dirty="0" err="1" smtClean="0">
                <a:latin typeface="Times New Roman" pitchFamily="18" charset="0"/>
                <a:cs typeface="Times New Roman" pitchFamily="18" charset="0"/>
              </a:rPr>
              <a:t>сайклинга</a:t>
            </a:r>
            <a:r>
              <a:rPr lang="ru-RU" sz="2200" dirty="0" smtClean="0">
                <a:latin typeface="Times New Roman" pitchFamily="18" charset="0"/>
                <a:cs typeface="Times New Roman" pitchFamily="18" charset="0"/>
              </a:rPr>
              <a:t> и спиннинга - в направленности нагрузок. Во время занятий </a:t>
            </a:r>
            <a:r>
              <a:rPr lang="ru-RU" sz="2200" dirty="0" err="1" smtClean="0">
                <a:latin typeface="Times New Roman" pitchFamily="18" charset="0"/>
                <a:cs typeface="Times New Roman" pitchFamily="18" charset="0"/>
              </a:rPr>
              <a:t>сайклингом</a:t>
            </a:r>
            <a:r>
              <a:rPr lang="ru-RU" sz="2200" dirty="0" smtClean="0">
                <a:latin typeface="Times New Roman" pitchFamily="18" charset="0"/>
                <a:cs typeface="Times New Roman" pitchFamily="18" charset="0"/>
              </a:rPr>
              <a:t> нагрузка распределяется и на верхнюю, и на нижнюю часть тела. Спиннинг развивает преимущественно нижнюю часть. </a:t>
            </a:r>
            <a:r>
              <a:rPr lang="ru-RU" sz="2200" dirty="0" err="1" smtClean="0">
                <a:latin typeface="Times New Roman" pitchFamily="18" charset="0"/>
                <a:cs typeface="Times New Roman" pitchFamily="18" charset="0"/>
              </a:rPr>
              <a:t>Сайклинг</a:t>
            </a:r>
            <a:r>
              <a:rPr lang="ru-RU" sz="2200" dirty="0" smtClean="0">
                <a:latin typeface="Times New Roman" pitchFamily="18" charset="0"/>
                <a:cs typeface="Times New Roman" pitchFamily="18" charset="0"/>
              </a:rPr>
              <a:t> больше напоминает прогулочную езду, спиннинг  - скоростную.</a:t>
            </a:r>
          </a:p>
          <a:p>
            <a:endParaRPr lang="ru-RU" dirty="0"/>
          </a:p>
        </p:txBody>
      </p:sp>
    </p:spTree>
    <p:extLst>
      <p:ext uri="{BB962C8B-B14F-4D97-AF65-F5344CB8AC3E}">
        <p14:creationId xmlns:p14="http://schemas.microsoft.com/office/powerpoint/2010/main" val="143025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1" y="246338"/>
            <a:ext cx="7886698" cy="998742"/>
          </a:xfrm>
        </p:spPr>
        <p:txBody>
          <a:bodyPr>
            <a:normAutofit/>
          </a:bodyPr>
          <a:lstStyle/>
          <a:p>
            <a:pPr algn="ctr"/>
            <a:r>
              <a:rPr lang="ru-RU" sz="2800" b="1" dirty="0" smtClean="0">
                <a:latin typeface="Times New Roman" pitchFamily="18" charset="0"/>
                <a:cs typeface="Times New Roman" pitchFamily="18" charset="0"/>
              </a:rPr>
              <a:t>Фитнесс программы,  основанные </a:t>
            </a:r>
            <a:r>
              <a:rPr lang="ru-RU" sz="2800" dirty="0" smtClean="0">
                <a:latin typeface="Times New Roman" pitchFamily="18" charset="0"/>
                <a:cs typeface="Times New Roman" pitchFamily="18" charset="0"/>
              </a:rPr>
              <a:t/>
            </a:r>
            <a:br>
              <a:rPr lang="ru-RU" sz="2800" dirty="0" smtClean="0">
                <a:latin typeface="Times New Roman" pitchFamily="18" charset="0"/>
                <a:cs typeface="Times New Roman" pitchFamily="18" charset="0"/>
              </a:rPr>
            </a:br>
            <a:r>
              <a:rPr lang="ru-RU" sz="2800" b="1" dirty="0" smtClean="0">
                <a:latin typeface="Times New Roman" pitchFamily="18" charset="0"/>
                <a:cs typeface="Times New Roman" pitchFamily="18" charset="0"/>
              </a:rPr>
              <a:t>на оздоровительных видах гимнастики</a:t>
            </a:r>
            <a:endParaRPr lang="ru-RU" sz="2800" dirty="0">
              <a:latin typeface="Times New Roman" pitchFamily="18" charset="0"/>
              <a:cs typeface="Times New Roman" pitchFamily="18" charset="0"/>
            </a:endParaRPr>
          </a:p>
        </p:txBody>
      </p:sp>
      <p:sp>
        <p:nvSpPr>
          <p:cNvPr id="3" name="Содержимое 2"/>
          <p:cNvSpPr>
            <a:spLocks noGrp="1"/>
          </p:cNvSpPr>
          <p:nvPr>
            <p:ph idx="1"/>
          </p:nvPr>
        </p:nvSpPr>
        <p:spPr>
          <a:xfrm>
            <a:off x="379378" y="1467369"/>
            <a:ext cx="8482519" cy="4889709"/>
          </a:xfrm>
        </p:spPr>
        <p:txBody>
          <a:bodyPr/>
          <a:lstStyle/>
          <a:p>
            <a:pPr marL="0" indent="0" algn="just">
              <a:buNone/>
            </a:pPr>
            <a:r>
              <a:rPr lang="ru-RU" sz="2400" dirty="0" smtClean="0">
                <a:latin typeface="Times New Roman" pitchFamily="18" charset="0"/>
                <a:cs typeface="Times New Roman" pitchFamily="18" charset="0"/>
              </a:rPr>
              <a:t>По характеру воздействия на организм занимающегося можно классифицировать все многообразие видов аэробики на категории, которые направлены на развитие: </a:t>
            </a:r>
          </a:p>
          <a:p>
            <a:pPr marL="0" indent="0" algn="just">
              <a:buNone/>
            </a:pPr>
            <a:endParaRPr lang="ru-RU" sz="2400" dirty="0" smtClean="0">
              <a:latin typeface="Times New Roman" pitchFamily="18" charset="0"/>
              <a:cs typeface="Times New Roman" pitchFamily="18" charset="0"/>
            </a:endParaRPr>
          </a:p>
          <a:p>
            <a:pPr marL="0" indent="0" algn="just">
              <a:buNone/>
            </a:pPr>
            <a:r>
              <a:rPr lang="ru-RU" sz="2400" dirty="0" smtClean="0">
                <a:latin typeface="Times New Roman" pitchFamily="18" charset="0"/>
                <a:cs typeface="Times New Roman" pitchFamily="18" charset="0"/>
              </a:rPr>
              <a:t>I – аэробной выносливости; </a:t>
            </a:r>
          </a:p>
          <a:p>
            <a:pPr marL="0" indent="0" algn="just">
              <a:buNone/>
            </a:pPr>
            <a:r>
              <a:rPr lang="ru-RU" sz="2400" dirty="0" smtClean="0">
                <a:latin typeface="Times New Roman" pitchFamily="18" charset="0"/>
                <a:cs typeface="Times New Roman" pitchFamily="18" charset="0"/>
              </a:rPr>
              <a:t>II – силовой выносливости и силы мышц, формирование гармоничной фигуры; </a:t>
            </a:r>
          </a:p>
          <a:p>
            <a:pPr marL="0" indent="0" algn="just">
              <a:buNone/>
            </a:pPr>
            <a:r>
              <a:rPr lang="ru-RU" sz="2400" dirty="0" smtClean="0">
                <a:latin typeface="Times New Roman" pitchFamily="18" charset="0"/>
                <a:cs typeface="Times New Roman" pitchFamily="18" charset="0"/>
              </a:rPr>
              <a:t>III – координационных способностей и музыкально-ритмических навыков; </a:t>
            </a:r>
          </a:p>
          <a:p>
            <a:pPr marL="0" indent="0" algn="just">
              <a:buNone/>
            </a:pPr>
            <a:r>
              <a:rPr lang="ru-RU" sz="2400" dirty="0" smtClean="0">
                <a:latin typeface="Times New Roman" pitchFamily="18" charset="0"/>
                <a:cs typeface="Times New Roman" pitchFamily="18" charset="0"/>
              </a:rPr>
              <a:t>IV – гибкости и достижение релаксации (расслабления). </a:t>
            </a:r>
          </a:p>
          <a:p>
            <a:pPr>
              <a:buNone/>
            </a:pPr>
            <a:endParaRPr lang="ru-R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8094" y="163208"/>
            <a:ext cx="8968902" cy="998742"/>
          </a:xfrm>
        </p:spPr>
        <p:txBody>
          <a:bodyPr>
            <a:normAutofit fontScale="90000"/>
          </a:bodyPr>
          <a:lstStyle/>
          <a:p>
            <a:pPr algn="ctr"/>
            <a:r>
              <a:rPr lang="ru-RU" sz="3600" b="1" dirty="0" smtClean="0">
                <a:latin typeface="Times New Roman" pitchFamily="18" charset="0"/>
                <a:cs typeface="Times New Roman" pitchFamily="18" charset="0"/>
              </a:rPr>
              <a:t>Виды аэробики, относящиеся к </a:t>
            </a:r>
            <a:r>
              <a:rPr lang="ru-RU" sz="3600" b="1" dirty="0">
                <a:latin typeface="Times New Roman" pitchFamily="18" charset="0"/>
                <a:cs typeface="Times New Roman" pitchFamily="18" charset="0"/>
              </a:rPr>
              <a:t>I </a:t>
            </a:r>
            <a:r>
              <a:rPr lang="ru-RU" sz="3600" b="1" dirty="0" smtClean="0">
                <a:latin typeface="Times New Roman" pitchFamily="18" charset="0"/>
                <a:cs typeface="Times New Roman" pitchFamily="18" charset="0"/>
              </a:rPr>
              <a:t>категории  </a:t>
            </a:r>
            <a:r>
              <a:rPr lang="ru-RU" b="1" dirty="0" smtClean="0">
                <a:latin typeface="Times New Roman" pitchFamily="18" charset="0"/>
                <a:cs typeface="Times New Roman" pitchFamily="18" charset="0"/>
              </a:rPr>
              <a:t/>
            </a:r>
            <a:br>
              <a:rPr lang="ru-RU" b="1" dirty="0" smtClean="0">
                <a:latin typeface="Times New Roman" pitchFamily="18" charset="0"/>
                <a:cs typeface="Times New Roman" pitchFamily="18" charset="0"/>
              </a:rPr>
            </a:br>
            <a:r>
              <a:rPr lang="ru-RU" sz="3600" b="1" dirty="0" smtClean="0">
                <a:latin typeface="Times New Roman" pitchFamily="18" charset="0"/>
                <a:cs typeface="Times New Roman" pitchFamily="18" charset="0"/>
              </a:rPr>
              <a:t>Степ-аэробика</a:t>
            </a:r>
            <a:endParaRPr lang="ru-RU" sz="3600" dirty="0">
              <a:latin typeface="Times New Roman" pitchFamily="18" charset="0"/>
              <a:cs typeface="Times New Roman" pitchFamily="18" charset="0"/>
            </a:endParaRPr>
          </a:p>
        </p:txBody>
      </p:sp>
      <p:pic>
        <p:nvPicPr>
          <p:cNvPr id="4098" name="Picture 2" descr="C:\Users\User\Desktop\физ-ра\photo\57.jpg"/>
          <p:cNvPicPr>
            <a:picLocks noChangeAspect="1" noChangeArrowheads="1"/>
          </p:cNvPicPr>
          <p:nvPr/>
        </p:nvPicPr>
        <p:blipFill>
          <a:blip r:embed="rId2" cstate="print"/>
          <a:srcRect/>
          <a:stretch>
            <a:fillRect/>
          </a:stretch>
        </p:blipFill>
        <p:spPr bwMode="auto">
          <a:xfrm>
            <a:off x="1163901" y="1967345"/>
            <a:ext cx="6946493" cy="390698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9314" y="927024"/>
            <a:ext cx="7869890" cy="4889709"/>
          </a:xfrm>
        </p:spPr>
        <p:txBody>
          <a:bodyPr>
            <a:normAutofit/>
          </a:bodyPr>
          <a:lstStyle/>
          <a:p>
            <a:pPr marL="0" indent="442913" algn="just">
              <a:buNone/>
            </a:pPr>
            <a:r>
              <a:rPr lang="ru-RU" sz="2200" dirty="0" smtClean="0">
                <a:latin typeface="Times New Roman" pitchFamily="18" charset="0"/>
                <a:cs typeface="Times New Roman" pitchFamily="18" charset="0"/>
              </a:rPr>
              <a:t>Степ-аэробика разработана в 90-х годах прошлого века известным американским тренером Джин Миллер и представляет собой тренировку в атлетическом стиле на специальных платформах высотой 10-30 см.</a:t>
            </a:r>
          </a:p>
          <a:p>
            <a:pPr marL="0" indent="442913" algn="just">
              <a:buNone/>
            </a:pPr>
            <a:endParaRPr lang="ru-RU" sz="2200" dirty="0" smtClean="0">
              <a:latin typeface="Times New Roman" pitchFamily="18" charset="0"/>
              <a:cs typeface="Times New Roman" pitchFamily="18" charset="0"/>
            </a:endParaRPr>
          </a:p>
          <a:p>
            <a:pPr marL="0" indent="442913" algn="just">
              <a:buNone/>
            </a:pPr>
            <a:r>
              <a:rPr lang="ru-RU" sz="2200" dirty="0" smtClean="0">
                <a:latin typeface="Times New Roman" pitchFamily="18" charset="0"/>
                <a:cs typeface="Times New Roman" pitchFamily="18" charset="0"/>
              </a:rPr>
              <a:t>Упражнения на степ-платформе улучшают деятельность сердечно-сосудистой системы и опорно-двигательного аппарата, способствуют развитию важнейших двигательных качеств и </a:t>
            </a:r>
            <a:r>
              <a:rPr lang="ru-RU" sz="2200" dirty="0" err="1" smtClean="0">
                <a:latin typeface="Times New Roman" pitchFamily="18" charset="0"/>
                <a:cs typeface="Times New Roman" pitchFamily="18" charset="0"/>
              </a:rPr>
              <a:t>формировани</a:t>
            </a:r>
            <a:r>
              <a:rPr lang="ru-RU" sz="2200" dirty="0" smtClean="0">
                <a:latin typeface="Times New Roman" pitchFamily="18" charset="0"/>
                <a:cs typeface="Times New Roman" pitchFamily="18" charset="0"/>
              </a:rPr>
              <a:t> </a:t>
            </a:r>
            <a:r>
              <a:rPr lang="ru-RU" sz="2200" dirty="0" err="1" smtClean="0">
                <a:latin typeface="Times New Roman" pitchFamily="18" charset="0"/>
                <a:cs typeface="Times New Roman" pitchFamily="18" charset="0"/>
              </a:rPr>
              <a:t>юпропорционального</a:t>
            </a:r>
            <a:r>
              <a:rPr lang="ru-RU" sz="2200" dirty="0" smtClean="0">
                <a:latin typeface="Times New Roman" pitchFamily="18" charset="0"/>
                <a:cs typeface="Times New Roman" pitchFamily="18" charset="0"/>
              </a:rPr>
              <a:t>   телосложения.</a:t>
            </a:r>
          </a:p>
          <a:p>
            <a:pPr marL="0" indent="442913" algn="just">
              <a:buNone/>
            </a:pPr>
            <a:endParaRPr lang="ru-RU" sz="2200" dirty="0" smtClean="0">
              <a:latin typeface="Times New Roman" pitchFamily="18" charset="0"/>
              <a:cs typeface="Times New Roman" pitchFamily="18" charset="0"/>
            </a:endParaRPr>
          </a:p>
          <a:p>
            <a:pPr marL="0" indent="442913" algn="just">
              <a:buNone/>
            </a:pPr>
            <a:r>
              <a:rPr lang="ru-RU" sz="2200" dirty="0" smtClean="0">
                <a:latin typeface="Times New Roman" pitchFamily="18" charset="0"/>
                <a:cs typeface="Times New Roman" pitchFamily="18" charset="0"/>
              </a:rPr>
              <a:t>Степ-аэробику относят к разновидности танцевальной аэробики. Во время занятий нужно подниматься и спускаться со специальной платформы, ее высота может быть от 15 до 30 см.       </a:t>
            </a:r>
          </a:p>
          <a:p>
            <a:endParaRPr lang="ru-RU"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marL="0" indent="442913" algn="just">
              <a:buNone/>
            </a:pPr>
            <a:r>
              <a:rPr lang="ru-RU" dirty="0" smtClean="0">
                <a:latin typeface="Times New Roman" pitchFamily="18" charset="0"/>
                <a:cs typeface="Times New Roman" pitchFamily="18" charset="0"/>
              </a:rPr>
              <a:t>Степ-аэробика -  не только прекрасная профилактика различных заболеваний мышц и суставов, но и один из способов лечения артрита, а для восстановления после травмы коленного сустава пока еще не придуман лучший комплекс упражнений чем занятия степом. Этот вид фитнеса буквально смоделирует идеальную форму ног, будут развиваться те группы мышц, которые при выполнении базовых физических упражнений не всегда задействованы.</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smtClean="0">
                <a:latin typeface="Times New Roman" pitchFamily="18" charset="0"/>
                <a:cs typeface="Times New Roman" pitchFamily="18" charset="0"/>
              </a:rPr>
              <a:t>Список использованной литературы</a:t>
            </a:r>
            <a:endParaRPr lang="ru-RU" dirty="0">
              <a:latin typeface="Times New Roman" pitchFamily="18" charset="0"/>
              <a:cs typeface="Times New Roman" pitchFamily="18" charset="0"/>
            </a:endParaRPr>
          </a:p>
        </p:txBody>
      </p:sp>
      <p:sp>
        <p:nvSpPr>
          <p:cNvPr id="3" name="Содержимое 2"/>
          <p:cNvSpPr>
            <a:spLocks noGrp="1"/>
          </p:cNvSpPr>
          <p:nvPr>
            <p:ph idx="1"/>
          </p:nvPr>
        </p:nvSpPr>
        <p:spPr/>
        <p:txBody>
          <a:bodyPr>
            <a:normAutofit/>
          </a:bodyPr>
          <a:lstStyle/>
          <a:p>
            <a:pPr lvl="0"/>
            <a:r>
              <a:rPr lang="ru-RU" sz="2000" dirty="0" err="1" smtClean="0">
                <a:latin typeface="Times New Roman" pitchFamily="18" charset="0"/>
                <a:cs typeface="Times New Roman" pitchFamily="18" charset="0"/>
              </a:rPr>
              <a:t>Білокопитова</a:t>
            </a:r>
            <a:r>
              <a:rPr lang="ru-RU" sz="2000" dirty="0" smtClean="0">
                <a:latin typeface="Times New Roman" pitchFamily="18" charset="0"/>
                <a:cs typeface="Times New Roman" pitchFamily="18" charset="0"/>
              </a:rPr>
              <a:t> Ж.А. </a:t>
            </a:r>
            <a:r>
              <a:rPr lang="ru-RU" sz="2000" dirty="0" err="1" smtClean="0">
                <a:latin typeface="Times New Roman" pitchFamily="18" charset="0"/>
                <a:cs typeface="Times New Roman" pitchFamily="18" charset="0"/>
              </a:rPr>
              <a:t>Основитеоріїшейпінгу</a:t>
            </a:r>
            <a:r>
              <a:rPr lang="ru-RU" sz="2000" dirty="0" smtClean="0">
                <a:latin typeface="Times New Roman" pitchFamily="18" charset="0"/>
                <a:cs typeface="Times New Roman" pitchFamily="18" charset="0"/>
              </a:rPr>
              <a:t>. – К.: </a:t>
            </a:r>
            <a:r>
              <a:rPr lang="ru-RU" sz="2000" dirty="0" err="1" smtClean="0">
                <a:latin typeface="Times New Roman" pitchFamily="18" charset="0"/>
                <a:cs typeface="Times New Roman" pitchFamily="18" charset="0"/>
              </a:rPr>
              <a:t>Науковийсвіт</a:t>
            </a:r>
            <a:r>
              <a:rPr lang="ru-RU" sz="2000" dirty="0" smtClean="0">
                <a:latin typeface="Times New Roman" pitchFamily="18" charset="0"/>
                <a:cs typeface="Times New Roman" pitchFamily="18" charset="0"/>
              </a:rPr>
              <a:t>, 2000. – 32 с. </a:t>
            </a:r>
          </a:p>
          <a:p>
            <a:pPr lvl="0"/>
            <a:r>
              <a:rPr lang="ru-RU" sz="2000" dirty="0" smtClean="0">
                <a:latin typeface="Times New Roman" pitchFamily="18" charset="0"/>
                <a:cs typeface="Times New Roman" pitchFamily="18" charset="0"/>
              </a:rPr>
              <a:t>Иващенко Л.Я., </a:t>
            </a:r>
            <a:r>
              <a:rPr lang="ru-RU" sz="2000" dirty="0" err="1" smtClean="0">
                <a:latin typeface="Times New Roman" pitchFamily="18" charset="0"/>
                <a:cs typeface="Times New Roman" pitchFamily="18" charset="0"/>
              </a:rPr>
              <a:t>Круцевич</a:t>
            </a:r>
            <a:r>
              <a:rPr lang="ru-RU" sz="2000" dirty="0" smtClean="0">
                <a:latin typeface="Times New Roman" pitchFamily="18" charset="0"/>
                <a:cs typeface="Times New Roman" pitchFamily="18" charset="0"/>
              </a:rPr>
              <a:t> Т.Ю. Методика физкультурно-оздоровительных занятий. – К.: УГУФВС, 1994. – 126 с. </a:t>
            </a:r>
          </a:p>
          <a:p>
            <a:pPr lvl="0"/>
            <a:r>
              <a:rPr lang="ru-RU" sz="2000" dirty="0" smtClean="0">
                <a:latin typeface="Times New Roman" pitchFamily="18" charset="0"/>
                <a:cs typeface="Times New Roman" pitchFamily="18" charset="0"/>
              </a:rPr>
              <a:t>Купер К. Аэробика для хорошего самочувствия: Пер. с англ. – 2-е изд. доп., </a:t>
            </a:r>
            <a:r>
              <a:rPr lang="ru-RU" sz="2000" dirty="0" err="1" smtClean="0">
                <a:latin typeface="Times New Roman" pitchFamily="18" charset="0"/>
                <a:cs typeface="Times New Roman" pitchFamily="18" charset="0"/>
              </a:rPr>
              <a:t>перераб</a:t>
            </a:r>
            <a:r>
              <a:rPr lang="ru-RU" sz="2000" dirty="0" smtClean="0">
                <a:latin typeface="Times New Roman" pitchFamily="18" charset="0"/>
                <a:cs typeface="Times New Roman" pitchFamily="18" charset="0"/>
              </a:rPr>
              <a:t>. – М.: Физкультура и спорт, 1989. – 224 с. </a:t>
            </a:r>
          </a:p>
          <a:p>
            <a:pPr lvl="0"/>
            <a:r>
              <a:rPr lang="ru-RU" sz="2000" dirty="0" smtClean="0">
                <a:latin typeface="Times New Roman" pitchFamily="18" charset="0"/>
                <a:cs typeface="Times New Roman" pitchFamily="18" charset="0"/>
              </a:rPr>
              <a:t>Теория и методика физического воспитания том 2/ Под ред. Т.Ю. </a:t>
            </a:r>
            <a:r>
              <a:rPr lang="ru-RU" sz="2000" dirty="0" err="1" smtClean="0">
                <a:latin typeface="Times New Roman" pitchFamily="18" charset="0"/>
                <a:cs typeface="Times New Roman" pitchFamily="18" charset="0"/>
              </a:rPr>
              <a:t>Круцевич</a:t>
            </a:r>
            <a:r>
              <a:rPr lang="ru-RU" sz="2000" dirty="0" smtClean="0">
                <a:latin typeface="Times New Roman" pitchFamily="18" charset="0"/>
                <a:cs typeface="Times New Roman" pitchFamily="18" charset="0"/>
              </a:rPr>
              <a:t>. – К.: Олимпийская литература, 2003. – 392с. </a:t>
            </a:r>
          </a:p>
          <a:p>
            <a:pPr lvl="0"/>
            <a:r>
              <a:rPr lang="ru-RU" sz="2000" dirty="0" smtClean="0">
                <a:latin typeface="Times New Roman" pitchFamily="18" charset="0"/>
                <a:cs typeface="Times New Roman" pitchFamily="18" charset="0"/>
              </a:rPr>
              <a:t>Теория и методика физической культуры / Под ред. Ю.Ф. </a:t>
            </a:r>
            <a:r>
              <a:rPr lang="ru-RU" sz="2000" dirty="0" err="1" smtClean="0">
                <a:latin typeface="Times New Roman" pitchFamily="18" charset="0"/>
                <a:cs typeface="Times New Roman" pitchFamily="18" charset="0"/>
              </a:rPr>
              <a:t>Курамшина</a:t>
            </a:r>
            <a:r>
              <a:rPr lang="ru-RU" sz="2000" dirty="0" smtClean="0">
                <a:latin typeface="Times New Roman" pitchFamily="18" charset="0"/>
                <a:cs typeface="Times New Roman" pitchFamily="18" charset="0"/>
              </a:rPr>
              <a:t>, В.И. Попова. – </a:t>
            </a:r>
            <a:r>
              <a:rPr lang="ru-RU" sz="2000" dirty="0" err="1" smtClean="0">
                <a:latin typeface="Times New Roman" pitchFamily="18" charset="0"/>
                <a:cs typeface="Times New Roman" pitchFamily="18" charset="0"/>
              </a:rPr>
              <a:t>СПб.:СПбГАФК</a:t>
            </a:r>
            <a:r>
              <a:rPr lang="ru-RU" sz="2000" dirty="0" smtClean="0">
                <a:latin typeface="Times New Roman" pitchFamily="18" charset="0"/>
                <a:cs typeface="Times New Roman" pitchFamily="18" charset="0"/>
              </a:rPr>
              <a:t> им. П.Ф. Лесгафта, - 1999. – 374 с. </a:t>
            </a:r>
          </a:p>
          <a:p>
            <a:pPr lvl="0"/>
            <a:r>
              <a:rPr lang="ru-RU" sz="2000" dirty="0" err="1" smtClean="0">
                <a:latin typeface="Times New Roman" pitchFamily="18" charset="0"/>
                <a:cs typeface="Times New Roman" pitchFamily="18" charset="0"/>
              </a:rPr>
              <a:t>Хоули</a:t>
            </a:r>
            <a:r>
              <a:rPr lang="ru-RU" sz="2000" dirty="0" smtClean="0">
                <a:latin typeface="Times New Roman" pitchFamily="18" charset="0"/>
                <a:cs typeface="Times New Roman" pitchFamily="18" charset="0"/>
              </a:rPr>
              <a:t> Э.Т., </a:t>
            </a:r>
            <a:r>
              <a:rPr lang="ru-RU" sz="2000" dirty="0" err="1" smtClean="0">
                <a:latin typeface="Times New Roman" pitchFamily="18" charset="0"/>
                <a:cs typeface="Times New Roman" pitchFamily="18" charset="0"/>
              </a:rPr>
              <a:t>Френкс</a:t>
            </a:r>
            <a:r>
              <a:rPr lang="ru-RU" sz="2000" dirty="0" smtClean="0">
                <a:latin typeface="Times New Roman" pitchFamily="18" charset="0"/>
                <a:cs typeface="Times New Roman" pitchFamily="18" charset="0"/>
              </a:rPr>
              <a:t> Б.Д. Оздоровительный фитнесс: Пер. с англ. – К.: Олимпийская литература, 2000. – 368 с. </a:t>
            </a:r>
          </a:p>
          <a:p>
            <a:pPr>
              <a:buNone/>
            </a:pPr>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4826" y="214009"/>
            <a:ext cx="8706255" cy="1205505"/>
          </a:xfrm>
        </p:spPr>
        <p:txBody>
          <a:bodyPr>
            <a:noAutofit/>
          </a:bodyPr>
          <a:lstStyle/>
          <a:p>
            <a:pPr algn="just"/>
            <a:r>
              <a:rPr lang="ru-RU" sz="1800" b="1" dirty="0" smtClean="0">
                <a:latin typeface="Times New Roman" pitchFamily="18" charset="0"/>
                <a:cs typeface="Times New Roman" pitchFamily="18" charset="0"/>
              </a:rPr>
              <a:t> Аэробика низкой </a:t>
            </a:r>
            <a:r>
              <a:rPr lang="ru-RU" sz="1800" b="1" dirty="0" smtClean="0">
                <a:latin typeface="Times New Roman" pitchFamily="18" charset="0"/>
                <a:cs typeface="Times New Roman" pitchFamily="18" charset="0"/>
              </a:rPr>
              <a:t>интенсивности</a:t>
            </a:r>
            <a:r>
              <a:rPr lang="ru-RU" sz="1800" dirty="0" smtClean="0">
                <a:latin typeface="Times New Roman" pitchFamily="18" charset="0"/>
                <a:cs typeface="Times New Roman" pitchFamily="18" charset="0"/>
              </a:rPr>
              <a:t> (</a:t>
            </a:r>
            <a:r>
              <a:rPr lang="ru-RU" sz="1800" dirty="0" err="1" smtClean="0">
                <a:latin typeface="Times New Roman" pitchFamily="18" charset="0"/>
                <a:cs typeface="Times New Roman" pitchFamily="18" charset="0"/>
              </a:rPr>
              <a:t>Low-impact</a:t>
            </a:r>
            <a:r>
              <a:rPr lang="ru-RU" sz="1800" dirty="0" smtClean="0">
                <a:latin typeface="Times New Roman" pitchFamily="18" charset="0"/>
                <a:cs typeface="Times New Roman" pitchFamily="18" charset="0"/>
              </a:rPr>
              <a:t>) – </a:t>
            </a:r>
            <a:r>
              <a:rPr lang="ru-RU" sz="1600" dirty="0" smtClean="0">
                <a:latin typeface="Times New Roman" pitchFamily="18" charset="0"/>
                <a:cs typeface="Times New Roman" pitchFamily="18" charset="0"/>
              </a:rPr>
              <a:t>танцевально-ориентированное </a:t>
            </a:r>
            <a:r>
              <a:rPr lang="ru-RU" sz="1600" dirty="0">
                <a:latin typeface="Times New Roman" pitchFamily="18" charset="0"/>
                <a:cs typeface="Times New Roman" pitchFamily="18" charset="0"/>
              </a:rPr>
              <a:t>направление с </a:t>
            </a:r>
            <a:r>
              <a:rPr lang="ru-RU" sz="1600" dirty="0" err="1" smtClean="0">
                <a:latin typeface="Times New Roman" pitchFamily="18" charset="0"/>
                <a:cs typeface="Times New Roman" pitchFamily="18" charset="0"/>
              </a:rPr>
              <a:t>упр</a:t>
            </a:r>
            <a:r>
              <a:rPr lang="ru-RU" sz="1600" dirty="0" smtClean="0">
                <a:latin typeface="Times New Roman" pitchFamily="18" charset="0"/>
                <a:cs typeface="Times New Roman" pitchFamily="18" charset="0"/>
              </a:rPr>
              <a:t>-ми </a:t>
            </a:r>
            <a:r>
              <a:rPr lang="ru-RU" sz="1600" dirty="0">
                <a:latin typeface="Times New Roman" pitchFamily="18" charset="0"/>
                <a:cs typeface="Times New Roman" pitchFamily="18" charset="0"/>
              </a:rPr>
              <a:t>повышенной координационной сложности при </a:t>
            </a:r>
            <a:r>
              <a:rPr lang="ru-RU" sz="1600" dirty="0" smtClean="0">
                <a:latin typeface="Times New Roman" pitchFamily="18" charset="0"/>
                <a:cs typeface="Times New Roman" pitchFamily="18" charset="0"/>
              </a:rPr>
              <a:t>отсутствии </a:t>
            </a:r>
            <a:r>
              <a:rPr lang="ru-RU" sz="1600" dirty="0">
                <a:latin typeface="Times New Roman" pitchFamily="18" charset="0"/>
                <a:cs typeface="Times New Roman" pitchFamily="18" charset="0"/>
              </a:rPr>
              <a:t>ударных нагрузок, вызывающими отрицательный эффект (одна нога постоянно остается на полу).</a:t>
            </a:r>
            <a:br>
              <a:rPr lang="ru-RU" sz="1600" dirty="0">
                <a:latin typeface="Times New Roman" pitchFamily="18" charset="0"/>
                <a:cs typeface="Times New Roman" pitchFamily="18" charset="0"/>
              </a:rPr>
            </a:br>
            <a:endParaRPr lang="ru-RU" sz="1600" dirty="0">
              <a:latin typeface="Times New Roman" pitchFamily="18" charset="0"/>
              <a:cs typeface="Times New Roman" pitchFamily="18" charset="0"/>
            </a:endParaRPr>
          </a:p>
        </p:txBody>
      </p:sp>
      <p:pic>
        <p:nvPicPr>
          <p:cNvPr id="5122" name="Picture 2" descr="C:\Users\User\Desktop\физ-ра\photo\40f8069879ce792e2271c271e720b41b.jpg"/>
          <p:cNvPicPr>
            <a:picLocks noChangeAspect="1" noChangeArrowheads="1"/>
          </p:cNvPicPr>
          <p:nvPr/>
        </p:nvPicPr>
        <p:blipFill>
          <a:blip r:embed="rId2" cstate="print"/>
          <a:srcRect/>
          <a:stretch>
            <a:fillRect/>
          </a:stretch>
        </p:blipFill>
        <p:spPr bwMode="auto">
          <a:xfrm>
            <a:off x="1321234" y="1419514"/>
            <a:ext cx="6667500" cy="4448175"/>
          </a:xfrm>
          <a:prstGeom prst="rect">
            <a:avLst/>
          </a:prstGeom>
          <a:noFill/>
        </p:spPr>
      </p:pic>
    </p:spTree>
    <p:extLst>
      <p:ext uri="{BB962C8B-B14F-4D97-AF65-F5344CB8AC3E}">
        <p14:creationId xmlns:p14="http://schemas.microsoft.com/office/powerpoint/2010/main" val="18228820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856894"/>
          </a:xfrm>
        </p:spPr>
        <p:txBody>
          <a:bodyPr>
            <a:normAutofit/>
          </a:bodyPr>
          <a:lstStyle/>
          <a:p>
            <a:pPr algn="just"/>
            <a:r>
              <a:rPr lang="ru-RU" sz="3100" b="1" dirty="0" smtClean="0">
                <a:latin typeface="Times New Roman" pitchFamily="18" charset="0"/>
                <a:cs typeface="Times New Roman" pitchFamily="18" charset="0"/>
              </a:rPr>
              <a:t>Аэробика высокой </a:t>
            </a:r>
            <a:r>
              <a:rPr lang="ru-RU" sz="3100" b="1" dirty="0" smtClean="0">
                <a:latin typeface="Times New Roman" pitchFamily="18" charset="0"/>
                <a:cs typeface="Times New Roman" pitchFamily="18" charset="0"/>
              </a:rPr>
              <a:t>интенсивности </a:t>
            </a:r>
            <a:r>
              <a:rPr lang="ru-RU" sz="2000" dirty="0" smtClean="0">
                <a:latin typeface="Times New Roman" pitchFamily="18" charset="0"/>
                <a:cs typeface="Times New Roman" pitchFamily="18" charset="0"/>
              </a:rPr>
              <a:t>(</a:t>
            </a:r>
            <a:r>
              <a:rPr lang="ru-RU" sz="2000" dirty="0" err="1" smtClean="0">
                <a:latin typeface="Times New Roman" pitchFamily="18" charset="0"/>
                <a:cs typeface="Times New Roman" pitchFamily="18" charset="0"/>
              </a:rPr>
              <a:t>Hi-impact</a:t>
            </a:r>
            <a:r>
              <a:rPr lang="ru-RU" sz="2000" dirty="0">
                <a:latin typeface="Times New Roman" pitchFamily="18" charset="0"/>
                <a:cs typeface="Times New Roman" pitchFamily="18" charset="0"/>
              </a:rPr>
              <a:t>) – спортивно-ориентированная аэробика, в которой применяются простые ряды движений, а также прыжки, бег на месте.  Занятие с активным использованием прыжков и бега, рекомендуется лицам с высоким уровнем подготовленности. </a:t>
            </a:r>
            <a:r>
              <a:rPr lang="ru-RU" sz="2200" dirty="0">
                <a:latin typeface="Times New Roman" pitchFamily="18" charset="0"/>
                <a:cs typeface="Times New Roman" pitchFamily="18" charset="0"/>
              </a:rPr>
              <a:t/>
            </a:r>
            <a:br>
              <a:rPr lang="ru-RU" sz="2200" dirty="0">
                <a:latin typeface="Times New Roman" pitchFamily="18" charset="0"/>
                <a:cs typeface="Times New Roman" pitchFamily="18" charset="0"/>
              </a:rPr>
            </a:br>
            <a:endParaRPr lang="ru-RU" sz="2200" dirty="0"/>
          </a:p>
        </p:txBody>
      </p:sp>
      <p:pic>
        <p:nvPicPr>
          <p:cNvPr id="6146" name="Picture 2" descr="C:\Users\User\Desktop\физ-ра\photo\1433809841_abt1.png"/>
          <p:cNvPicPr>
            <a:picLocks noChangeAspect="1" noChangeArrowheads="1"/>
          </p:cNvPicPr>
          <p:nvPr/>
        </p:nvPicPr>
        <p:blipFill>
          <a:blip r:embed="rId2" cstate="print"/>
          <a:srcRect/>
          <a:stretch>
            <a:fillRect/>
          </a:stretch>
        </p:blipFill>
        <p:spPr bwMode="auto">
          <a:xfrm>
            <a:off x="464059" y="1664478"/>
            <a:ext cx="7778317" cy="5193522"/>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719" y="163208"/>
            <a:ext cx="3558988" cy="998742"/>
          </a:xfrm>
        </p:spPr>
        <p:txBody>
          <a:bodyPr>
            <a:normAutofit fontScale="90000"/>
          </a:bodyPr>
          <a:lstStyle/>
          <a:p>
            <a:r>
              <a:rPr lang="ru-RU" b="1" dirty="0" err="1" smtClean="0">
                <a:latin typeface="Times New Roman" pitchFamily="18" charset="0"/>
                <a:cs typeface="Times New Roman" pitchFamily="18" charset="0"/>
              </a:rPr>
              <a:t>Роуп-скиппинг</a:t>
            </a:r>
            <a:endParaRPr lang="ru-RU" dirty="0"/>
          </a:p>
        </p:txBody>
      </p:sp>
      <p:pic>
        <p:nvPicPr>
          <p:cNvPr id="7170" name="Picture 2" descr="C:\Users\User\Desktop\физ-ра\photo\f17058585bc6b208fde4ba7b2c71719d.jpg"/>
          <p:cNvPicPr>
            <a:picLocks noChangeAspect="1" noChangeArrowheads="1"/>
          </p:cNvPicPr>
          <p:nvPr/>
        </p:nvPicPr>
        <p:blipFill>
          <a:blip r:embed="rId2" cstate="print"/>
          <a:srcRect/>
          <a:stretch>
            <a:fillRect/>
          </a:stretch>
        </p:blipFill>
        <p:spPr bwMode="auto">
          <a:xfrm>
            <a:off x="3630707" y="609646"/>
            <a:ext cx="5449824" cy="4400756"/>
          </a:xfrm>
          <a:prstGeom prst="rect">
            <a:avLst/>
          </a:prstGeom>
          <a:noFill/>
        </p:spPr>
      </p:pic>
      <p:sp>
        <p:nvSpPr>
          <p:cNvPr id="4" name="Прямоугольник 3"/>
          <p:cNvSpPr/>
          <p:nvPr/>
        </p:nvSpPr>
        <p:spPr>
          <a:xfrm>
            <a:off x="0" y="1181546"/>
            <a:ext cx="3364992" cy="3416320"/>
          </a:xfrm>
          <a:prstGeom prst="rect">
            <a:avLst/>
          </a:prstGeom>
        </p:spPr>
        <p:txBody>
          <a:bodyPr wrap="square">
            <a:spAutoFit/>
          </a:bodyPr>
          <a:lstStyle/>
          <a:p>
            <a:pPr indent="442913" algn="just"/>
            <a:r>
              <a:rPr lang="ru-RU" sz="2400" dirty="0" smtClean="0">
                <a:latin typeface="Times New Roman" pitchFamily="18" charset="0"/>
                <a:cs typeface="Times New Roman" pitchFamily="18" charset="0"/>
              </a:rPr>
              <a:t>представляет </a:t>
            </a:r>
            <a:r>
              <a:rPr lang="ru-RU" sz="2400" dirty="0">
                <a:latin typeface="Times New Roman" pitchFamily="18" charset="0"/>
                <a:cs typeface="Times New Roman" pitchFamily="18" charset="0"/>
              </a:rPr>
              <a:t>собой комбинации различных прыжков, </a:t>
            </a:r>
            <a:r>
              <a:rPr lang="ru-RU" sz="2400" dirty="0" err="1" smtClean="0">
                <a:latin typeface="Times New Roman" pitchFamily="18" charset="0"/>
                <a:cs typeface="Times New Roman" pitchFamily="18" charset="0"/>
              </a:rPr>
              <a:t>акробати-ческих</a:t>
            </a:r>
            <a:r>
              <a:rPr lang="ru-RU" sz="2400" dirty="0" smtClean="0">
                <a:latin typeface="Times New Roman" pitchFamily="18" charset="0"/>
                <a:cs typeface="Times New Roman" pitchFamily="18" charset="0"/>
              </a:rPr>
              <a:t> </a:t>
            </a:r>
            <a:r>
              <a:rPr lang="ru-RU" sz="2400" dirty="0">
                <a:latin typeface="Times New Roman" pitchFamily="18" charset="0"/>
                <a:cs typeface="Times New Roman" pitchFamily="18" charset="0"/>
              </a:rPr>
              <a:t>и танцевальных элементов с одной или двумя скакалками, которые выполняются индивидуально и в группах.</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marL="0" indent="442913" algn="just">
              <a:buNone/>
            </a:pPr>
            <a:r>
              <a:rPr lang="ru-RU" dirty="0" smtClean="0">
                <a:latin typeface="Times New Roman" pitchFamily="18" charset="0"/>
                <a:cs typeface="Times New Roman" pitchFamily="18" charset="0"/>
              </a:rPr>
              <a:t>Несмотря на внешнюю сложность выполнения прыжков и сопутствующих интенсивных движений в темпе до 120 и более вращений в минуту, </a:t>
            </a:r>
            <a:r>
              <a:rPr lang="ru-RU" dirty="0" err="1" smtClean="0">
                <a:latin typeface="Times New Roman" pitchFamily="18" charset="0"/>
                <a:cs typeface="Times New Roman" pitchFamily="18" charset="0"/>
              </a:rPr>
              <a:t>роуп-скиппинг</a:t>
            </a:r>
            <a:r>
              <a:rPr lang="ru-RU" dirty="0" smtClean="0">
                <a:latin typeface="Times New Roman" pitchFamily="18" charset="0"/>
                <a:cs typeface="Times New Roman" pitchFamily="18" charset="0"/>
              </a:rPr>
              <a:t> является одним из самых доступных и эмоциональных видов мышечной активности, позволяющим эффективно воздействовать на важнейшие мышечные группы, укреплять </a:t>
            </a:r>
            <a:r>
              <a:rPr lang="ru-RU" dirty="0" err="1" smtClean="0">
                <a:latin typeface="Times New Roman" pitchFamily="18" charset="0"/>
                <a:cs typeface="Times New Roman" pitchFamily="18" charset="0"/>
              </a:rPr>
              <a:t>сердечно-сосудистую</a:t>
            </a:r>
            <a:r>
              <a:rPr lang="ru-RU" dirty="0" smtClean="0">
                <a:latin typeface="Times New Roman" pitchFamily="18" charset="0"/>
                <a:cs typeface="Times New Roman" pitchFamily="18" charset="0"/>
              </a:rPr>
              <a:t> и дыхательную системы, корректировать массу тела, развивая общую и скоростную выносливость, силовые качества, ловкость и координацию.</a:t>
            </a:r>
          </a:p>
          <a:p>
            <a:pPr marL="0" indent="442913" algn="just">
              <a:buNone/>
            </a:pP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latin typeface="Times New Roman" pitchFamily="18" charset="0"/>
                <a:cs typeface="Times New Roman" pitchFamily="18" charset="0"/>
              </a:rPr>
              <a:t>Виды аэробики, относящиеся ко II категории.</a:t>
            </a:r>
            <a:endParaRPr lang="ru-RU" b="1" dirty="0">
              <a:latin typeface="Times New Roman" pitchFamily="18" charset="0"/>
              <a:cs typeface="Times New Roman" pitchFamily="18" charset="0"/>
            </a:endParaRPr>
          </a:p>
        </p:txBody>
      </p:sp>
      <p:pic>
        <p:nvPicPr>
          <p:cNvPr id="8194" name="Picture 2" descr="C:\Users\User\Desktop\физ-ра\photo\1000h600-_0001_super-strong.jpg"/>
          <p:cNvPicPr>
            <a:picLocks noChangeAspect="1" noChangeArrowheads="1"/>
          </p:cNvPicPr>
          <p:nvPr/>
        </p:nvPicPr>
        <p:blipFill>
          <a:blip r:embed="rId2" cstate="print"/>
          <a:srcRect/>
          <a:stretch>
            <a:fillRect/>
          </a:stretch>
        </p:blipFill>
        <p:spPr bwMode="auto">
          <a:xfrm>
            <a:off x="1361931" y="1482436"/>
            <a:ext cx="6379826" cy="3827895"/>
          </a:xfrm>
          <a:prstGeom prst="rect">
            <a:avLst/>
          </a:prstGeom>
          <a:noFill/>
        </p:spPr>
      </p:pic>
      <p:sp>
        <p:nvSpPr>
          <p:cNvPr id="6" name="TextBox 5"/>
          <p:cNvSpPr txBox="1"/>
          <p:nvPr/>
        </p:nvSpPr>
        <p:spPr>
          <a:xfrm>
            <a:off x="6151418" y="1108364"/>
            <a:ext cx="1590500" cy="369332"/>
          </a:xfrm>
          <a:prstGeom prst="rect">
            <a:avLst/>
          </a:prstGeom>
          <a:noFill/>
        </p:spPr>
        <p:txBody>
          <a:bodyPr wrap="none" rtlCol="0">
            <a:spAutoFit/>
          </a:bodyPr>
          <a:lstStyle/>
          <a:p>
            <a:r>
              <a:rPr lang="ru-RU" b="1" i="1" dirty="0" err="1" smtClean="0"/>
              <a:t>Супер-стронг</a:t>
            </a:r>
            <a:endParaRPr lang="ru-RU"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User\Desktop\физ-ра\photo\39.png"/>
          <p:cNvPicPr>
            <a:picLocks noChangeAspect="1" noChangeArrowheads="1"/>
          </p:cNvPicPr>
          <p:nvPr/>
        </p:nvPicPr>
        <p:blipFill>
          <a:blip r:embed="rId2" cstate="print"/>
          <a:srcRect/>
          <a:stretch>
            <a:fillRect/>
          </a:stretch>
        </p:blipFill>
        <p:spPr bwMode="auto">
          <a:xfrm>
            <a:off x="788986" y="1330037"/>
            <a:ext cx="7673991" cy="4563485"/>
          </a:xfrm>
          <a:prstGeom prst="rect">
            <a:avLst/>
          </a:prstGeom>
          <a:noFill/>
        </p:spPr>
      </p:pic>
      <p:sp>
        <p:nvSpPr>
          <p:cNvPr id="5" name="TextBox 4"/>
          <p:cNvSpPr txBox="1"/>
          <p:nvPr/>
        </p:nvSpPr>
        <p:spPr>
          <a:xfrm>
            <a:off x="6774860" y="942113"/>
            <a:ext cx="1754968" cy="369332"/>
          </a:xfrm>
          <a:prstGeom prst="rect">
            <a:avLst/>
          </a:prstGeom>
          <a:noFill/>
        </p:spPr>
        <p:txBody>
          <a:bodyPr wrap="none" rtlCol="0">
            <a:spAutoFit/>
          </a:bodyPr>
          <a:lstStyle/>
          <a:p>
            <a:r>
              <a:rPr lang="ru-RU" b="1" i="1" dirty="0" err="1" smtClean="0"/>
              <a:t>Памп-аэробика</a:t>
            </a:r>
            <a:endParaRPr lang="ru-RU"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498764"/>
            <a:ext cx="7869890" cy="5678199"/>
          </a:xfrm>
        </p:spPr>
        <p:txBody>
          <a:bodyPr>
            <a:normAutofit/>
          </a:bodyPr>
          <a:lstStyle/>
          <a:p>
            <a:pPr marL="0" indent="442913" algn="just">
              <a:buNone/>
            </a:pPr>
            <a:r>
              <a:rPr lang="ru-RU" sz="2200" b="1" dirty="0" err="1" smtClean="0">
                <a:latin typeface="Times New Roman" pitchFamily="18" charset="0"/>
                <a:cs typeface="Times New Roman" pitchFamily="18" charset="0"/>
              </a:rPr>
              <a:t>Супер-стронг</a:t>
            </a:r>
            <a:r>
              <a:rPr lang="ru-RU" sz="2200" b="1" dirty="0" smtClean="0">
                <a:latin typeface="Times New Roman" pitchFamily="18" charset="0"/>
                <a:cs typeface="Times New Roman" pitchFamily="18" charset="0"/>
              </a:rPr>
              <a:t> </a:t>
            </a:r>
            <a:r>
              <a:rPr lang="ru-RU" sz="2200" dirty="0" smtClean="0">
                <a:latin typeface="Times New Roman" pitchFamily="18" charset="0"/>
                <a:cs typeface="Times New Roman" pitchFamily="18" charset="0"/>
              </a:rPr>
              <a:t>– силовая аэробика, основанная на использовании тяжелых палок - </a:t>
            </a:r>
            <a:r>
              <a:rPr lang="ru-RU" sz="2200" dirty="0" err="1" smtClean="0">
                <a:latin typeface="Times New Roman" pitchFamily="18" charset="0"/>
                <a:cs typeface="Times New Roman" pitchFamily="18" charset="0"/>
              </a:rPr>
              <a:t>бодибаров</a:t>
            </a:r>
            <a:r>
              <a:rPr lang="ru-RU" sz="2200" dirty="0" smtClean="0">
                <a:latin typeface="Times New Roman" pitchFamily="18" charset="0"/>
                <a:cs typeface="Times New Roman" pitchFamily="18" charset="0"/>
              </a:rPr>
              <a:t>, а также различного инвентаря (амортизаторов, гантелей). Существуют отдельные упражнения на развитие мышц ног, брюшного пресса и плечевого пояса. </a:t>
            </a:r>
          </a:p>
          <a:p>
            <a:pPr marL="0" indent="442913" algn="just">
              <a:buNone/>
            </a:pPr>
            <a:r>
              <a:rPr lang="ru-RU" sz="2200" b="1" dirty="0" err="1" smtClean="0">
                <a:latin typeface="Times New Roman" pitchFamily="18" charset="0"/>
                <a:cs typeface="Times New Roman" pitchFamily="18" charset="0"/>
              </a:rPr>
              <a:t>Памп-аэробика</a:t>
            </a:r>
            <a:r>
              <a:rPr lang="ru-RU" sz="2200" b="1" dirty="0" smtClean="0">
                <a:latin typeface="Times New Roman" pitchFamily="18" charset="0"/>
                <a:cs typeface="Times New Roman" pitchFamily="18" charset="0"/>
              </a:rPr>
              <a:t> </a:t>
            </a:r>
            <a:r>
              <a:rPr lang="ru-RU" sz="2200" dirty="0" smtClean="0">
                <a:latin typeface="Times New Roman" pitchFamily="18" charset="0"/>
                <a:cs typeface="Times New Roman" pitchFamily="18" charset="0"/>
              </a:rPr>
              <a:t>– созданное в </a:t>
            </a:r>
            <a:r>
              <a:rPr lang="ru-RU" sz="2200" dirty="0" err="1" smtClean="0">
                <a:latin typeface="Times New Roman" pitchFamily="18" charset="0"/>
                <a:cs typeface="Times New Roman" pitchFamily="18" charset="0"/>
              </a:rPr>
              <a:t>фитнесс-центрах</a:t>
            </a:r>
            <a:r>
              <a:rPr lang="ru-RU" sz="2200" dirty="0" smtClean="0">
                <a:latin typeface="Times New Roman" pitchFamily="18" charset="0"/>
                <a:cs typeface="Times New Roman" pitchFamily="18" charset="0"/>
              </a:rPr>
              <a:t> Австралии направление танцевальной аэробики с использованием спортивных снарядов (перекладины, мини-штанги, гантели). Тренировка носит ступенчатый характер, продолжительность стандартного курса – 3 мес. Интервально-круговой вариант тренинга предполагает использование </a:t>
            </a:r>
            <a:r>
              <a:rPr lang="ru-RU" sz="2200" dirty="0" err="1" smtClean="0">
                <a:latin typeface="Times New Roman" pitchFamily="18" charset="0"/>
                <a:cs typeface="Times New Roman" pitchFamily="18" charset="0"/>
              </a:rPr>
              <a:t>степ-платформы</a:t>
            </a:r>
            <a:r>
              <a:rPr lang="ru-RU" sz="2200" dirty="0" smtClean="0">
                <a:latin typeface="Times New Roman" pitchFamily="18" charset="0"/>
                <a:cs typeface="Times New Roman" pitchFamily="18" charset="0"/>
              </a:rPr>
              <a:t>. Используются различные жимы, приседания, наклоны, требующие включения в работу различных групп мышц.</a:t>
            </a:r>
          </a:p>
          <a:p>
            <a:pPr>
              <a:buNone/>
            </a:pPr>
            <a:endParaRPr lang="ru-RU"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User\Desktop\физ-ра\photo\d84922ac0864d501817ff7e7223120f8.jpg"/>
          <p:cNvPicPr>
            <a:picLocks noChangeAspect="1" noChangeArrowheads="1"/>
          </p:cNvPicPr>
          <p:nvPr/>
        </p:nvPicPr>
        <p:blipFill>
          <a:blip r:embed="rId2" cstate="print"/>
          <a:srcRect/>
          <a:stretch>
            <a:fillRect/>
          </a:stretch>
        </p:blipFill>
        <p:spPr bwMode="auto">
          <a:xfrm>
            <a:off x="1105909" y="1135207"/>
            <a:ext cx="7206817" cy="5001531"/>
          </a:xfrm>
          <a:prstGeom prst="rect">
            <a:avLst/>
          </a:prstGeom>
          <a:noFill/>
        </p:spPr>
      </p:pic>
      <p:sp>
        <p:nvSpPr>
          <p:cNvPr id="5" name="TextBox 4"/>
          <p:cNvSpPr txBox="1"/>
          <p:nvPr/>
        </p:nvSpPr>
        <p:spPr>
          <a:xfrm>
            <a:off x="6567039" y="762000"/>
            <a:ext cx="1807867" cy="369332"/>
          </a:xfrm>
          <a:prstGeom prst="rect">
            <a:avLst/>
          </a:prstGeom>
          <a:noFill/>
        </p:spPr>
        <p:txBody>
          <a:bodyPr wrap="none" rtlCol="0">
            <a:spAutoFit/>
          </a:bodyPr>
          <a:lstStyle/>
          <a:p>
            <a:r>
              <a:rPr lang="ru-RU" b="1" i="1" dirty="0" smtClean="0"/>
              <a:t>Слайд-аэробика</a:t>
            </a:r>
            <a:endParaRPr lang="ru-RU"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304800"/>
            <a:ext cx="7869890" cy="6109855"/>
          </a:xfrm>
        </p:spPr>
        <p:txBody>
          <a:bodyPr>
            <a:normAutofit/>
          </a:bodyPr>
          <a:lstStyle/>
          <a:p>
            <a:pPr marL="0" indent="442913" algn="just">
              <a:buNone/>
            </a:pPr>
            <a:r>
              <a:rPr lang="ru-RU" sz="2400" b="1" dirty="0" smtClean="0">
                <a:latin typeface="Times New Roman" pitchFamily="18" charset="0"/>
                <a:cs typeface="Times New Roman" pitchFamily="18" charset="0"/>
              </a:rPr>
              <a:t>Слайд-аэробика</a:t>
            </a:r>
            <a:r>
              <a:rPr lang="ru-RU" sz="2400" dirty="0" smtClean="0">
                <a:latin typeface="Times New Roman" pitchFamily="18" charset="0"/>
                <a:cs typeface="Times New Roman" pitchFamily="18" charset="0"/>
              </a:rPr>
              <a:t> относится к силовым видам фитнеса. Занятия построены на сочетании силовых и аэробных упражнений, проводятся на слайде – специальном гладком коврике площадью 180 х 60 см со скользящей поверхностью, обеспечивающей оптимальное сопротивление при скольжении, и крепкими бортиками. Она представляет собой программу разносторонней физической подготовки на основе латеральных (боковых) движений ног, заимствованных из конькобежного спорта. Упражнения </a:t>
            </a:r>
            <a:r>
              <a:rPr lang="ru-RU" sz="2400" dirty="0" err="1" smtClean="0">
                <a:latin typeface="Times New Roman" pitchFamily="18" charset="0"/>
                <a:cs typeface="Times New Roman" pitchFamily="18" charset="0"/>
              </a:rPr>
              <a:t>слайд-аэробики</a:t>
            </a:r>
            <a:r>
              <a:rPr lang="ru-RU" sz="2400" dirty="0" smtClean="0">
                <a:latin typeface="Times New Roman" pitchFamily="18" charset="0"/>
                <a:cs typeface="Times New Roman" pitchFamily="18" charset="0"/>
              </a:rPr>
              <a:t> повышают силу и координацию мышц нижних конечностей, развивают выносливость, служат эффективным средством регуляции массы тела. Установлено, что, выполняя базовую программу низкоинтенсивной слайд-аэробики (начальный уровень сложности) человек массой 70 кг теряет за 30 мин в среднем до 250 ккал, что является одним из наиболее высоких в сравнительном плане показателей </a:t>
            </a:r>
            <a:r>
              <a:rPr lang="ru-RU" sz="2400" dirty="0" err="1" smtClean="0">
                <a:latin typeface="Times New Roman" pitchFamily="18" charset="0"/>
                <a:cs typeface="Times New Roman" pitchFamily="18" charset="0"/>
              </a:rPr>
              <a:t>энергозатрат</a:t>
            </a:r>
            <a:r>
              <a:rPr lang="ru-RU" sz="2400" dirty="0" smtClean="0">
                <a:latin typeface="Times New Roman" pitchFamily="18" charset="0"/>
                <a:cs typeface="Times New Roman" pitchFamily="18" charset="0"/>
              </a:rPr>
              <a:t> в аэробике. </a:t>
            </a:r>
            <a:endParaRPr lang="ru-RU"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C:\Users\User\Desktop\физ-ра\photo\426_1d080a913345b9dac4c8f8cd2deea6.0.jpg"/>
          <p:cNvPicPr>
            <a:picLocks noChangeAspect="1" noChangeArrowheads="1"/>
          </p:cNvPicPr>
          <p:nvPr/>
        </p:nvPicPr>
        <p:blipFill>
          <a:blip r:embed="rId2" cstate="print"/>
          <a:srcRect/>
          <a:stretch>
            <a:fillRect/>
          </a:stretch>
        </p:blipFill>
        <p:spPr bwMode="auto">
          <a:xfrm>
            <a:off x="1216457" y="901844"/>
            <a:ext cx="6971580" cy="5075908"/>
          </a:xfrm>
          <a:prstGeom prst="rect">
            <a:avLst/>
          </a:prstGeom>
          <a:noFill/>
        </p:spPr>
      </p:pic>
      <p:sp>
        <p:nvSpPr>
          <p:cNvPr id="6" name="TextBox 5"/>
          <p:cNvSpPr txBox="1"/>
          <p:nvPr/>
        </p:nvSpPr>
        <p:spPr>
          <a:xfrm>
            <a:off x="6137576" y="512619"/>
            <a:ext cx="2038058" cy="369332"/>
          </a:xfrm>
          <a:prstGeom prst="rect">
            <a:avLst/>
          </a:prstGeom>
          <a:noFill/>
        </p:spPr>
        <p:txBody>
          <a:bodyPr wrap="none" rtlCol="0">
            <a:spAutoFit/>
          </a:bodyPr>
          <a:lstStyle/>
          <a:p>
            <a:r>
              <a:rPr lang="ru-RU" b="1" i="1" dirty="0" err="1" smtClean="0"/>
              <a:t>Фитбол-аэробика</a:t>
            </a:r>
            <a:endParaRPr lang="ru-RU"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pPr algn="ctr"/>
            <a:r>
              <a:rPr lang="ru-RU" sz="2800" b="1" dirty="0" smtClean="0">
                <a:latin typeface="Times New Roman" pitchFamily="18" charset="0"/>
                <a:cs typeface="Times New Roman" pitchFamily="18" charset="0"/>
              </a:rPr>
              <a:t>Фитнесс программы и их классификация</a:t>
            </a:r>
            <a:endParaRPr lang="ru-RU" sz="2800" dirty="0">
              <a:latin typeface="Times New Roman" pitchFamily="18" charset="0"/>
              <a:cs typeface="Times New Roman" pitchFamily="18" charset="0"/>
            </a:endParaRPr>
          </a:p>
        </p:txBody>
      </p:sp>
      <p:sp>
        <p:nvSpPr>
          <p:cNvPr id="3" name="Содержимое 2"/>
          <p:cNvSpPr>
            <a:spLocks noGrp="1"/>
          </p:cNvSpPr>
          <p:nvPr>
            <p:ph idx="1"/>
          </p:nvPr>
        </p:nvSpPr>
        <p:spPr/>
        <p:txBody>
          <a:bodyPr/>
          <a:lstStyle/>
          <a:p>
            <a:pPr algn="just">
              <a:buNone/>
            </a:pPr>
            <a:r>
              <a:rPr lang="ru-RU" i="1" dirty="0" smtClean="0"/>
              <a:t>	</a:t>
            </a:r>
            <a:r>
              <a:rPr lang="ru-RU" dirty="0" smtClean="0">
                <a:latin typeface="Times New Roman" pitchFamily="18" charset="0"/>
                <a:cs typeface="Times New Roman" pitchFamily="18" charset="0"/>
              </a:rPr>
              <a:t>Фитнесс программы  как формы двигательной активности, специально организованной в рамках групповых или индивидуальных (персональных) занятий, могут иметь как оздоровительно-кондиционную направленность (снижение риска развития заболеваний, достижение и поддержание должного уровня физического состояния), так и преследовать цели, связанные с развитием способностей к решению двигательных и спортивных задач на достаточно высоком уровне. </a:t>
            </a:r>
          </a:p>
          <a:p>
            <a:endParaRPr lang="ru-RU"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484910"/>
            <a:ext cx="7869890" cy="5846618"/>
          </a:xfrm>
        </p:spPr>
        <p:txBody>
          <a:bodyPr>
            <a:normAutofit fontScale="92500" lnSpcReduction="10000"/>
          </a:bodyPr>
          <a:lstStyle/>
          <a:p>
            <a:pPr marL="0" indent="442913" algn="just">
              <a:buNone/>
            </a:pPr>
            <a:r>
              <a:rPr lang="ru-RU" b="1" dirty="0" err="1" smtClean="0">
                <a:latin typeface="Times New Roman" pitchFamily="18" charset="0"/>
                <a:cs typeface="Times New Roman" pitchFamily="18" charset="0"/>
              </a:rPr>
              <a:t>Фитбол</a:t>
            </a:r>
            <a:r>
              <a:rPr lang="ru-RU" b="1" dirty="0" smtClean="0">
                <a:latin typeface="Times New Roman" pitchFamily="18" charset="0"/>
                <a:cs typeface="Times New Roman" pitchFamily="18" charset="0"/>
              </a:rPr>
              <a:t>-аэробика</a:t>
            </a:r>
            <a:r>
              <a:rPr lang="ru-RU" dirty="0" smtClean="0">
                <a:latin typeface="Times New Roman" pitchFamily="18" charset="0"/>
                <a:cs typeface="Times New Roman" pitchFamily="18" charset="0"/>
              </a:rPr>
              <a:t> представляет собой комплекс разнообразных движений и статических поз с опорой о специальный мяч из поливинилхлорида с воздушным наполнением тела диаметром от 45 см (детский вариант) до 85 см (предназначен для людей ростом более 190 см и массой тела свыше 150 кг). </a:t>
            </a:r>
          </a:p>
          <a:p>
            <a:pPr marL="0" indent="442913" algn="just">
              <a:buNone/>
            </a:pPr>
            <a:r>
              <a:rPr lang="ru-RU" dirty="0" smtClean="0">
                <a:latin typeface="Times New Roman" pitchFamily="18" charset="0"/>
                <a:cs typeface="Times New Roman" pitchFamily="18" charset="0"/>
              </a:rPr>
              <a:t>Противопоказаний для занятий </a:t>
            </a:r>
            <a:r>
              <a:rPr lang="ru-RU" dirty="0" err="1" smtClean="0">
                <a:latin typeface="Times New Roman" pitchFamily="18" charset="0"/>
                <a:cs typeface="Times New Roman" pitchFamily="18" charset="0"/>
              </a:rPr>
              <a:t>фитболом</a:t>
            </a:r>
            <a:r>
              <a:rPr lang="ru-RU" dirty="0" smtClean="0">
                <a:latin typeface="Times New Roman" pitchFamily="18" charset="0"/>
                <a:cs typeface="Times New Roman" pitchFamily="18" charset="0"/>
              </a:rPr>
              <a:t>, практически, нет, эта разновидность фитнеса признана наиболее щадящей для позвоночника, особенно для поясничного отдела. Более того, при некоторых заболеваниях из всех видов фитнеса показан именно </a:t>
            </a:r>
            <a:r>
              <a:rPr lang="ru-RU" dirty="0" err="1" smtClean="0">
                <a:latin typeface="Times New Roman" pitchFamily="18" charset="0"/>
                <a:cs typeface="Times New Roman" pitchFamily="18" charset="0"/>
              </a:rPr>
              <a:t>фитбол</a:t>
            </a:r>
            <a:r>
              <a:rPr lang="ru-RU" dirty="0" smtClean="0">
                <a:latin typeface="Times New Roman" pitchFamily="18" charset="0"/>
                <a:cs typeface="Times New Roman" pitchFamily="18" charset="0"/>
              </a:rPr>
              <a:t> (варикозное расширение вен, избыточный вес, проблемы с позвоночником и суставами – при этих недугах большие физические нагрузки запрещены и обычная аэробика противопоказана).</a:t>
            </a:r>
          </a:p>
          <a:p>
            <a:pPr marL="0" indent="442913" algn="just">
              <a:buNone/>
            </a:pPr>
            <a:endParaRPr lang="ru-RU" dirty="0" smtClean="0">
              <a:latin typeface="Times New Roman" pitchFamily="18" charset="0"/>
              <a:cs typeface="Times New Roman" pitchFamily="18" charset="0"/>
            </a:endParaRPr>
          </a:p>
          <a:p>
            <a:pPr marL="0" indent="442913" algn="just">
              <a:buNone/>
            </a:pPr>
            <a:endParaRPr lang="ru-RU" dirty="0" smtClean="0">
              <a:latin typeface="Times New Roman" pitchFamily="18" charset="0"/>
              <a:cs typeface="Times New Roman" pitchFamily="18" charset="0"/>
            </a:endParaRPr>
          </a:p>
          <a:p>
            <a:pPr algn="just">
              <a:buNone/>
            </a:pP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User\Desktop\физ-ра\photo\Depositphotos_13299660_m.jpg"/>
          <p:cNvPicPr>
            <a:picLocks noChangeAspect="1" noChangeArrowheads="1"/>
          </p:cNvPicPr>
          <p:nvPr/>
        </p:nvPicPr>
        <p:blipFill>
          <a:blip r:embed="rId2" cstate="print"/>
          <a:srcRect/>
          <a:stretch>
            <a:fillRect/>
          </a:stretch>
        </p:blipFill>
        <p:spPr bwMode="auto">
          <a:xfrm>
            <a:off x="928254" y="1065470"/>
            <a:ext cx="7585169" cy="5058239"/>
          </a:xfrm>
          <a:prstGeom prst="rect">
            <a:avLst/>
          </a:prstGeom>
          <a:noFill/>
        </p:spPr>
      </p:pic>
      <p:sp>
        <p:nvSpPr>
          <p:cNvPr id="5" name="TextBox 4"/>
          <p:cNvSpPr txBox="1"/>
          <p:nvPr/>
        </p:nvSpPr>
        <p:spPr>
          <a:xfrm>
            <a:off x="3671455" y="484909"/>
            <a:ext cx="96981" cy="369332"/>
          </a:xfrm>
          <a:prstGeom prst="rect">
            <a:avLst/>
          </a:prstGeom>
          <a:noFill/>
        </p:spPr>
        <p:txBody>
          <a:bodyPr wrap="square" rtlCol="0">
            <a:spAutoFit/>
          </a:bodyPr>
          <a:lstStyle/>
          <a:p>
            <a:endParaRPr lang="ru-RU" dirty="0"/>
          </a:p>
        </p:txBody>
      </p:sp>
      <p:sp>
        <p:nvSpPr>
          <p:cNvPr id="6" name="TextBox 5"/>
          <p:cNvSpPr txBox="1"/>
          <p:nvPr/>
        </p:nvSpPr>
        <p:spPr>
          <a:xfrm>
            <a:off x="7162801" y="678873"/>
            <a:ext cx="1330749" cy="369332"/>
          </a:xfrm>
          <a:prstGeom prst="rect">
            <a:avLst/>
          </a:prstGeom>
          <a:noFill/>
        </p:spPr>
        <p:txBody>
          <a:bodyPr wrap="none" rtlCol="0">
            <a:spAutoFit/>
          </a:bodyPr>
          <a:lstStyle/>
          <a:p>
            <a:r>
              <a:rPr lang="ru-RU" dirty="0" err="1" smtClean="0"/>
              <a:t>Тераробика</a:t>
            </a:r>
            <a:endParaRPr lang="ru-RU"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marL="0" indent="442913" algn="just">
              <a:buNone/>
            </a:pPr>
            <a:r>
              <a:rPr lang="ru-RU" dirty="0" err="1" smtClean="0">
                <a:latin typeface="Times New Roman" panose="02020603050405020304" pitchFamily="18" charset="0"/>
                <a:cs typeface="Times New Roman" panose="02020603050405020304" pitchFamily="18" charset="0"/>
              </a:rPr>
              <a:t>Тераробика</a:t>
            </a:r>
            <a:r>
              <a:rPr lang="ru-RU" dirty="0" smtClean="0">
                <a:latin typeface="Times New Roman" panose="02020603050405020304" pitchFamily="18" charset="0"/>
                <a:cs typeface="Times New Roman" panose="02020603050405020304" pitchFamily="18" charset="0"/>
              </a:rPr>
              <a:t>, основанная в 1995 г. немецким тренером Ю. </a:t>
            </a:r>
            <a:r>
              <a:rPr lang="ru-RU" dirty="0" err="1" smtClean="0">
                <a:latin typeface="Times New Roman" panose="02020603050405020304" pitchFamily="18" charset="0"/>
                <a:cs typeface="Times New Roman" panose="02020603050405020304" pitchFamily="18" charset="0"/>
              </a:rPr>
              <a:t>Вайсхарзом</a:t>
            </a:r>
            <a:r>
              <a:rPr lang="ru-RU" dirty="0" smtClean="0">
                <a:latin typeface="Times New Roman" panose="02020603050405020304" pitchFamily="18" charset="0"/>
                <a:cs typeface="Times New Roman" panose="02020603050405020304" pitchFamily="18" charset="0"/>
              </a:rPr>
              <a:t>, включает в себя танцевальные движения, выполняемые в аэробном режиме, в сочетании с силовой гимнастикой и </a:t>
            </a:r>
            <a:r>
              <a:rPr lang="ru-RU" dirty="0" err="1" smtClean="0">
                <a:latin typeface="Times New Roman" panose="02020603050405020304" pitchFamily="18" charset="0"/>
                <a:cs typeface="Times New Roman" panose="02020603050405020304" pitchFamily="18" charset="0"/>
              </a:rPr>
              <a:t>стретчингом</a:t>
            </a:r>
            <a:r>
              <a:rPr lang="ru-RU" dirty="0" smtClean="0">
                <a:latin typeface="Times New Roman" panose="02020603050405020304" pitchFamily="18" charset="0"/>
                <a:cs typeface="Times New Roman" panose="02020603050405020304" pitchFamily="18" charset="0"/>
              </a:rPr>
              <a:t>. При этом в качестве амортизатора используется специальная латексная лента, имеющая различное сопротивление и фиксируемая на кисти и голени  занимающихся (возможно применение   обыкновенной резиновой ленты).</a:t>
            </a:r>
            <a:endParaRPr lang="ru-RU"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latin typeface="Times New Roman" pitchFamily="18" charset="0"/>
                <a:cs typeface="Times New Roman" pitchFamily="18" charset="0"/>
              </a:rPr>
              <a:t>Виды аэробики, относящиеся к</a:t>
            </a:r>
            <a:r>
              <a:rPr lang="ru-RU" dirty="0" smtClean="0">
                <a:latin typeface="Times New Roman" pitchFamily="18" charset="0"/>
                <a:cs typeface="Times New Roman" pitchFamily="18" charset="0"/>
              </a:rPr>
              <a:t> </a:t>
            </a:r>
            <a:r>
              <a:rPr lang="ru-RU" b="1" dirty="0" smtClean="0">
                <a:latin typeface="Times New Roman" pitchFamily="18" charset="0"/>
                <a:cs typeface="Times New Roman" pitchFamily="18" charset="0"/>
              </a:rPr>
              <a:t>III категории.</a:t>
            </a:r>
            <a:endParaRPr lang="ru-RU" dirty="0">
              <a:latin typeface="Times New Roman" pitchFamily="18" charset="0"/>
              <a:cs typeface="Times New Roman" pitchFamily="18" charset="0"/>
            </a:endParaRPr>
          </a:p>
        </p:txBody>
      </p:sp>
      <p:pic>
        <p:nvPicPr>
          <p:cNvPr id="41986" name="Picture 2" descr="C:\Users\User\Desktop\физ-ра\photo\lll.jpg"/>
          <p:cNvPicPr>
            <a:picLocks noChangeAspect="1" noChangeArrowheads="1"/>
          </p:cNvPicPr>
          <p:nvPr/>
        </p:nvPicPr>
        <p:blipFill>
          <a:blip r:embed="rId2" cstate="print"/>
          <a:srcRect/>
          <a:stretch>
            <a:fillRect/>
          </a:stretch>
        </p:blipFill>
        <p:spPr bwMode="auto">
          <a:xfrm>
            <a:off x="1288617" y="1870220"/>
            <a:ext cx="6546489" cy="4364326"/>
          </a:xfrm>
          <a:prstGeom prst="rect">
            <a:avLst/>
          </a:prstGeom>
          <a:noFill/>
        </p:spPr>
      </p:pic>
      <p:sp>
        <p:nvSpPr>
          <p:cNvPr id="5" name="TextBox 4"/>
          <p:cNvSpPr txBox="1"/>
          <p:nvPr/>
        </p:nvSpPr>
        <p:spPr>
          <a:xfrm>
            <a:off x="5237018" y="1468582"/>
            <a:ext cx="2600264" cy="369332"/>
          </a:xfrm>
          <a:prstGeom prst="rect">
            <a:avLst/>
          </a:prstGeom>
          <a:noFill/>
        </p:spPr>
        <p:txBody>
          <a:bodyPr wrap="none" rtlCol="0">
            <a:spAutoFit/>
          </a:bodyPr>
          <a:lstStyle/>
          <a:p>
            <a:r>
              <a:rPr lang="ru-RU" b="1" i="1" dirty="0" smtClean="0"/>
              <a:t>Танцевальная аэробика</a:t>
            </a:r>
            <a:endParaRPr lang="ru-RU"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User\Desktop\физ-ра\photo\1352101705_aerobika-hip-hop-chast-i-uroki-onlayn.jpg"/>
          <p:cNvPicPr>
            <a:picLocks noChangeAspect="1" noChangeArrowheads="1"/>
          </p:cNvPicPr>
          <p:nvPr/>
        </p:nvPicPr>
        <p:blipFill>
          <a:blip r:embed="rId2" cstate="print"/>
          <a:srcRect/>
          <a:stretch>
            <a:fillRect/>
          </a:stretch>
        </p:blipFill>
        <p:spPr bwMode="auto">
          <a:xfrm>
            <a:off x="541625" y="1603376"/>
            <a:ext cx="8176465" cy="4603461"/>
          </a:xfrm>
          <a:prstGeom prst="rect">
            <a:avLst/>
          </a:prstGeom>
          <a:noFill/>
        </p:spPr>
      </p:pic>
      <p:sp>
        <p:nvSpPr>
          <p:cNvPr id="5" name="TextBox 4"/>
          <p:cNvSpPr txBox="1"/>
          <p:nvPr/>
        </p:nvSpPr>
        <p:spPr>
          <a:xfrm>
            <a:off x="6774872" y="1219200"/>
            <a:ext cx="1970604" cy="369332"/>
          </a:xfrm>
          <a:prstGeom prst="rect">
            <a:avLst/>
          </a:prstGeom>
          <a:noFill/>
        </p:spPr>
        <p:txBody>
          <a:bodyPr wrap="none" rtlCol="0">
            <a:spAutoFit/>
          </a:bodyPr>
          <a:lstStyle/>
          <a:p>
            <a:r>
              <a:rPr lang="ru-RU" b="1" i="1" dirty="0" err="1" smtClean="0"/>
              <a:t>Хип-хоп</a:t>
            </a:r>
            <a:r>
              <a:rPr lang="ru-RU" b="1" i="1" dirty="0" smtClean="0"/>
              <a:t> аэробика</a:t>
            </a:r>
            <a:endParaRPr lang="ru-RU"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p:txBody>
          <a:bodyPr/>
          <a:lstStyle/>
          <a:p>
            <a:pPr marL="0" indent="442913" algn="just">
              <a:buNone/>
            </a:pPr>
            <a:r>
              <a:rPr lang="ru-RU" b="1" dirty="0" smtClean="0">
                <a:latin typeface="Times New Roman" pitchFamily="18" charset="0"/>
                <a:cs typeface="Times New Roman" pitchFamily="18" charset="0"/>
              </a:rPr>
              <a:t>Танцевальная аэробика </a:t>
            </a:r>
            <a:r>
              <a:rPr lang="ru-RU" dirty="0" smtClean="0">
                <a:latin typeface="Times New Roman" pitchFamily="18" charset="0"/>
                <a:cs typeface="Times New Roman" pitchFamily="18" charset="0"/>
              </a:rPr>
              <a:t>основана на одноименных музыкальных и танцевальных стилях, логично и последовательно соединенных с элементами современной хореографии и эстрады, а также с упражнениями спортивного характера.</a:t>
            </a:r>
          </a:p>
          <a:p>
            <a:pPr marL="0" indent="442913" algn="just">
              <a:buNone/>
            </a:pPr>
            <a:r>
              <a:rPr lang="ru-RU" b="1" dirty="0" err="1" smtClean="0">
                <a:latin typeface="Times New Roman" pitchFamily="18" charset="0"/>
                <a:cs typeface="Times New Roman" pitchFamily="18" charset="0"/>
              </a:rPr>
              <a:t>Хип-хоп</a:t>
            </a:r>
            <a:r>
              <a:rPr lang="ru-RU" b="1" dirty="0" smtClean="0">
                <a:latin typeface="Times New Roman" pitchFamily="18" charset="0"/>
                <a:cs typeface="Times New Roman" pitchFamily="18" charset="0"/>
              </a:rPr>
              <a:t> аэробика </a:t>
            </a:r>
            <a:r>
              <a:rPr lang="ru-RU" dirty="0" smtClean="0">
                <a:latin typeface="Times New Roman" pitchFamily="18" charset="0"/>
                <a:cs typeface="Times New Roman" pitchFamily="18" charset="0"/>
              </a:rPr>
              <a:t>– комбинированный вариант американских танцевальных стилей </a:t>
            </a:r>
            <a:r>
              <a:rPr lang="ru-RU" dirty="0" err="1" smtClean="0">
                <a:latin typeface="Times New Roman" pitchFamily="18" charset="0"/>
                <a:cs typeface="Times New Roman" pitchFamily="18" charset="0"/>
              </a:rPr>
              <a:t>хип-хоп</a:t>
            </a:r>
            <a:r>
              <a:rPr lang="ru-RU" dirty="0" smtClean="0">
                <a:latin typeface="Times New Roman" pitchFamily="18" charset="0"/>
                <a:cs typeface="Times New Roman" pitchFamily="18" charset="0"/>
              </a:rPr>
              <a:t> и кантри с чередованием шагов, прыжков, бега. </a:t>
            </a:r>
          </a:p>
          <a:p>
            <a:pPr marL="0" indent="442913" algn="just">
              <a:buNone/>
            </a:pP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590040" y="358999"/>
            <a:ext cx="8277989" cy="1122329"/>
          </a:xfrm>
        </p:spPr>
        <p:txBody>
          <a:bodyPr>
            <a:normAutofit lnSpcReduction="10000"/>
          </a:bodyPr>
          <a:lstStyle/>
          <a:p>
            <a:pPr marL="0" indent="442913">
              <a:buNone/>
            </a:pPr>
            <a:r>
              <a:rPr lang="ru-RU" b="1" dirty="0" err="1" smtClean="0">
                <a:latin typeface="Times New Roman" pitchFamily="18" charset="0"/>
                <a:cs typeface="Times New Roman" pitchFamily="18" charset="0"/>
              </a:rPr>
              <a:t>Модерн-данс</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стрит-данс</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кардиофанк</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сити-джем</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направления, основанные на одноименных музыкальных или танцевальных стилях</a:t>
            </a:r>
            <a:endParaRPr lang="ru-RU" dirty="0">
              <a:latin typeface="Times New Roman" pitchFamily="18" charset="0"/>
              <a:cs typeface="Times New Roman" pitchFamily="18" charset="0"/>
            </a:endParaRPr>
          </a:p>
        </p:txBody>
      </p:sp>
      <p:pic>
        <p:nvPicPr>
          <p:cNvPr id="5" name="Picture 3" descr="C:\Users\User\Desktop\физ-ра\photo\20.jpg"/>
          <p:cNvPicPr>
            <a:picLocks noChangeAspect="1" noChangeArrowheads="1"/>
          </p:cNvPicPr>
          <p:nvPr/>
        </p:nvPicPr>
        <p:blipFill>
          <a:blip r:embed="rId2" cstate="print"/>
          <a:srcRect/>
          <a:stretch>
            <a:fillRect/>
          </a:stretch>
        </p:blipFill>
        <p:spPr bwMode="auto">
          <a:xfrm>
            <a:off x="4412504" y="4322352"/>
            <a:ext cx="5126629" cy="3310948"/>
          </a:xfrm>
          <a:prstGeom prst="rect">
            <a:avLst/>
          </a:prstGeom>
          <a:noFill/>
        </p:spPr>
      </p:pic>
      <p:pic>
        <p:nvPicPr>
          <p:cNvPr id="4" name="Picture 2" descr="C:\Users\User\Desktop\физ-ра\photo\DSC_6206.jpg"/>
          <p:cNvPicPr>
            <a:picLocks noChangeAspect="1" noChangeArrowheads="1"/>
          </p:cNvPicPr>
          <p:nvPr/>
        </p:nvPicPr>
        <p:blipFill>
          <a:blip r:embed="rId3" cstate="print"/>
          <a:srcRect/>
          <a:stretch>
            <a:fillRect/>
          </a:stretch>
        </p:blipFill>
        <p:spPr bwMode="auto">
          <a:xfrm>
            <a:off x="176648" y="1681910"/>
            <a:ext cx="5101935" cy="3395976"/>
          </a:xfrm>
          <a:prstGeom prst="rect">
            <a:avLst/>
          </a:prstGeom>
          <a:noFill/>
        </p:spPr>
      </p:pic>
      <p:sp>
        <p:nvSpPr>
          <p:cNvPr id="6" name="TextBox 5"/>
          <p:cNvSpPr txBox="1"/>
          <p:nvPr/>
        </p:nvSpPr>
        <p:spPr>
          <a:xfrm>
            <a:off x="221673" y="5112326"/>
            <a:ext cx="1527982" cy="369332"/>
          </a:xfrm>
          <a:prstGeom prst="rect">
            <a:avLst/>
          </a:prstGeom>
          <a:noFill/>
        </p:spPr>
        <p:txBody>
          <a:bodyPr wrap="none" rtlCol="0">
            <a:spAutoFit/>
          </a:bodyPr>
          <a:lstStyle/>
          <a:p>
            <a:r>
              <a:rPr lang="ru-RU" b="1" i="1" dirty="0" err="1" smtClean="0"/>
              <a:t>Модерн-данс</a:t>
            </a:r>
            <a:endParaRPr lang="ru-RU" b="1" dirty="0"/>
          </a:p>
        </p:txBody>
      </p:sp>
      <p:sp>
        <p:nvSpPr>
          <p:cNvPr id="7" name="TextBox 6"/>
          <p:cNvSpPr txBox="1"/>
          <p:nvPr/>
        </p:nvSpPr>
        <p:spPr>
          <a:xfrm>
            <a:off x="7412182" y="2937164"/>
            <a:ext cx="1455848" cy="369332"/>
          </a:xfrm>
          <a:prstGeom prst="rect">
            <a:avLst/>
          </a:prstGeom>
          <a:noFill/>
        </p:spPr>
        <p:txBody>
          <a:bodyPr wrap="none" rtlCol="0">
            <a:spAutoFit/>
          </a:bodyPr>
          <a:lstStyle/>
          <a:p>
            <a:r>
              <a:rPr lang="ru-RU" b="1" i="1" dirty="0" err="1" smtClean="0"/>
              <a:t>Стрит-данс</a:t>
            </a:r>
            <a:endParaRPr lang="ru-RU"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9314" y="138550"/>
            <a:ext cx="7869890" cy="3602177"/>
          </a:xfrm>
        </p:spPr>
        <p:txBody>
          <a:bodyPr/>
          <a:lstStyle/>
          <a:p>
            <a:pPr marL="0" indent="442913" algn="just">
              <a:buNone/>
            </a:pPr>
            <a:r>
              <a:rPr lang="ru-RU" b="1" dirty="0" err="1" smtClean="0">
                <a:latin typeface="Times New Roman" pitchFamily="18" charset="0"/>
                <a:cs typeface="Times New Roman" pitchFamily="18" charset="0"/>
              </a:rPr>
              <a:t>Аэроданс</a:t>
            </a:r>
            <a:r>
              <a:rPr lang="ru-RU" dirty="0" smtClean="0">
                <a:latin typeface="Times New Roman" pitchFamily="18" charset="0"/>
                <a:cs typeface="Times New Roman" pitchFamily="18" charset="0"/>
              </a:rPr>
              <a:t> – использование элементов хореографии классического танца и балета. Фактически, это танцевальный тренинг, </a:t>
            </a:r>
            <a:r>
              <a:rPr lang="ru-RU" dirty="0" err="1" smtClean="0">
                <a:latin typeface="Times New Roman" pitchFamily="18" charset="0"/>
                <a:cs typeface="Times New Roman" pitchFamily="18" charset="0"/>
              </a:rPr>
              <a:t>адаптирванный</a:t>
            </a:r>
            <a:r>
              <a:rPr lang="ru-RU" dirty="0" smtClean="0">
                <a:latin typeface="Times New Roman" pitchFamily="18" charset="0"/>
                <a:cs typeface="Times New Roman" pitchFamily="18" charset="0"/>
              </a:rPr>
              <a:t> под фитнес формат, в котором присутствуют функциональные упражнения, вовлекающие в работу абсолютно все мышцы   тела, включая глубокие, ответственные за устойчивость, равновесие и красоту каждого   движения.</a:t>
            </a:r>
            <a:endParaRPr lang="ru-RU" dirty="0">
              <a:latin typeface="Times New Roman" pitchFamily="18" charset="0"/>
              <a:cs typeface="Times New Roman" pitchFamily="18" charset="0"/>
            </a:endParaRPr>
          </a:p>
        </p:txBody>
      </p:sp>
      <p:pic>
        <p:nvPicPr>
          <p:cNvPr id="45058" name="Picture 2" descr="C:\Users\User\Desktop\физ-ра\photo\ea63a39e6af2cf70afd69da3dfce35e7.jpg"/>
          <p:cNvPicPr>
            <a:picLocks noChangeAspect="1" noChangeArrowheads="1"/>
          </p:cNvPicPr>
          <p:nvPr/>
        </p:nvPicPr>
        <p:blipFill>
          <a:blip r:embed="rId2" cstate="print"/>
          <a:srcRect/>
          <a:stretch>
            <a:fillRect/>
          </a:stretch>
        </p:blipFill>
        <p:spPr bwMode="auto">
          <a:xfrm>
            <a:off x="3665250" y="3426884"/>
            <a:ext cx="4786024" cy="3190682"/>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73168" y="497555"/>
            <a:ext cx="7869890" cy="1511364"/>
          </a:xfrm>
        </p:spPr>
        <p:txBody>
          <a:bodyPr/>
          <a:lstStyle/>
          <a:p>
            <a:pPr marL="0" indent="442913" algn="just">
              <a:buNone/>
            </a:pPr>
            <a:r>
              <a:rPr lang="ru-RU" b="1" dirty="0" err="1" smtClean="0">
                <a:latin typeface="Times New Roman" pitchFamily="18" charset="0"/>
                <a:cs typeface="Times New Roman" pitchFamily="18" charset="0"/>
              </a:rPr>
              <a:t>Сальса</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латина</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занятия построены из комбинаций колоритных движений, характерных для латиноамериканской культуры.</a:t>
            </a:r>
            <a:endParaRPr lang="ru-RU" dirty="0">
              <a:latin typeface="Times New Roman" pitchFamily="18" charset="0"/>
              <a:cs typeface="Times New Roman" pitchFamily="18" charset="0"/>
            </a:endParaRPr>
          </a:p>
        </p:txBody>
      </p:sp>
      <p:pic>
        <p:nvPicPr>
          <p:cNvPr id="46082" name="Picture 2" descr="C:\Users\User\Desktop\физ-ра\photo\salsa_1.jpg"/>
          <p:cNvPicPr>
            <a:picLocks noChangeAspect="1" noChangeArrowheads="1"/>
          </p:cNvPicPr>
          <p:nvPr/>
        </p:nvPicPr>
        <p:blipFill>
          <a:blip r:embed="rId2" cstate="print"/>
          <a:srcRect/>
          <a:stretch>
            <a:fillRect/>
          </a:stretch>
        </p:blipFill>
        <p:spPr bwMode="auto">
          <a:xfrm>
            <a:off x="2125518" y="2382981"/>
            <a:ext cx="5099283" cy="3804227"/>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31604" y="262018"/>
            <a:ext cx="8110060" cy="2411910"/>
          </a:xfrm>
        </p:spPr>
        <p:txBody>
          <a:bodyPr/>
          <a:lstStyle/>
          <a:p>
            <a:pPr marL="0" indent="442913" algn="just">
              <a:buNone/>
            </a:pPr>
            <a:r>
              <a:rPr lang="ru-RU" b="1" dirty="0" smtClean="0">
                <a:latin typeface="Times New Roman" pitchFamily="18" charset="0"/>
                <a:cs typeface="Times New Roman" pitchFamily="18" charset="0"/>
              </a:rPr>
              <a:t>Сити-джем </a:t>
            </a:r>
            <a:r>
              <a:rPr lang="ru-RU" dirty="0" smtClean="0">
                <a:latin typeface="Times New Roman" pitchFamily="18" charset="0"/>
                <a:cs typeface="Times New Roman" pitchFamily="18" charset="0"/>
              </a:rPr>
              <a:t>– стиль, образованный на основе негритянских уличных танцев. При среднем темпе музыки 105-115уд/мин (</a:t>
            </a:r>
            <a:r>
              <a:rPr lang="ru-RU" dirty="0" err="1" smtClean="0">
                <a:latin typeface="Times New Roman" pitchFamily="18" charset="0"/>
                <a:cs typeface="Times New Roman" pitchFamily="18" charset="0"/>
              </a:rPr>
              <a:t>рэп</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соул</a:t>
            </a:r>
            <a:r>
              <a:rPr lang="ru-RU" dirty="0" smtClean="0">
                <a:latin typeface="Times New Roman" pitchFamily="18" charset="0"/>
                <a:cs typeface="Times New Roman" pitchFamily="18" charset="0"/>
              </a:rPr>
              <a:t>) с учетом ритма музыки удается достичь значительной нагрузки в процессе занятия.</a:t>
            </a:r>
            <a:endParaRPr lang="ru-RU" dirty="0">
              <a:latin typeface="Times New Roman" pitchFamily="18" charset="0"/>
              <a:cs typeface="Times New Roman" pitchFamily="18" charset="0"/>
            </a:endParaRPr>
          </a:p>
        </p:txBody>
      </p:sp>
      <p:pic>
        <p:nvPicPr>
          <p:cNvPr id="47106" name="Picture 2" descr="C:\Users\User\Desktop\физ-ра\photo\7T78bFlUF5g.jpg"/>
          <p:cNvPicPr>
            <a:picLocks noChangeAspect="1" noChangeArrowheads="1"/>
          </p:cNvPicPr>
          <p:nvPr/>
        </p:nvPicPr>
        <p:blipFill>
          <a:blip r:embed="rId2" cstate="print"/>
          <a:srcRect/>
          <a:stretch>
            <a:fillRect/>
          </a:stretch>
        </p:blipFill>
        <p:spPr bwMode="auto">
          <a:xfrm>
            <a:off x="2903970" y="2576945"/>
            <a:ext cx="5609577" cy="373971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dirty="0" smtClean="0">
                <a:latin typeface="Times New Roman" pitchFamily="18" charset="0"/>
                <a:cs typeface="Times New Roman" pitchFamily="18" charset="0"/>
              </a:rPr>
              <a:t>Классификация </a:t>
            </a:r>
            <a:r>
              <a:rPr lang="ru-RU" dirty="0" err="1" smtClean="0">
                <a:latin typeface="Times New Roman" pitchFamily="18" charset="0"/>
                <a:cs typeface="Times New Roman" pitchFamily="18" charset="0"/>
              </a:rPr>
              <a:t>фитнесс-программ</a:t>
            </a:r>
            <a:r>
              <a:rPr lang="ru-RU" dirty="0" smtClean="0">
                <a:latin typeface="Times New Roman" pitchFamily="18" charset="0"/>
                <a:cs typeface="Times New Roman" pitchFamily="18" charset="0"/>
              </a:rPr>
              <a:t> основывается</a:t>
            </a:r>
            <a:r>
              <a:rPr lang="en-US"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sp>
        <p:nvSpPr>
          <p:cNvPr id="3" name="Содержимое 2"/>
          <p:cNvSpPr>
            <a:spLocks noGrp="1"/>
          </p:cNvSpPr>
          <p:nvPr>
            <p:ph idx="1"/>
          </p:nvPr>
        </p:nvSpPr>
        <p:spPr/>
        <p:txBody>
          <a:bodyPr>
            <a:normAutofit fontScale="92500"/>
          </a:bodyPr>
          <a:lstStyle/>
          <a:p>
            <a:pPr algn="just">
              <a:buNone/>
            </a:pPr>
            <a:r>
              <a:rPr lang="ru-RU" b="1" dirty="0" smtClean="0">
                <a:latin typeface="Times New Roman" pitchFamily="18" charset="0"/>
                <a:cs typeface="Times New Roman" pitchFamily="18" charset="0"/>
              </a:rPr>
              <a:t>а) </a:t>
            </a:r>
            <a:r>
              <a:rPr lang="ru-RU" dirty="0" smtClean="0">
                <a:latin typeface="Times New Roman" pitchFamily="18" charset="0"/>
                <a:cs typeface="Times New Roman" pitchFamily="18" charset="0"/>
              </a:rPr>
              <a:t>на одном виде двигательной активности (например, аэробика, оздоровительный бег, плавание и т.п.); </a:t>
            </a:r>
          </a:p>
          <a:p>
            <a:pPr algn="just">
              <a:buNone/>
            </a:pPr>
            <a:r>
              <a:rPr lang="ru-RU" b="1" dirty="0" smtClean="0">
                <a:latin typeface="Times New Roman" pitchFamily="18" charset="0"/>
                <a:cs typeface="Times New Roman" pitchFamily="18" charset="0"/>
              </a:rPr>
              <a:t>б)</a:t>
            </a:r>
            <a:r>
              <a:rPr lang="ru-RU" dirty="0" smtClean="0">
                <a:latin typeface="Times New Roman" pitchFamily="18" charset="0"/>
                <a:cs typeface="Times New Roman" pitchFamily="18" charset="0"/>
              </a:rPr>
              <a:t> на сочетании нескольких видов двигательной активности (например, аэробика и бодибилдинг; аэробика и </a:t>
            </a:r>
            <a:r>
              <a:rPr lang="ru-RU" dirty="0" err="1" smtClean="0">
                <a:latin typeface="Times New Roman" pitchFamily="18" charset="0"/>
                <a:cs typeface="Times New Roman" pitchFamily="18" charset="0"/>
              </a:rPr>
              <a:t>стретчинг</a:t>
            </a:r>
            <a:r>
              <a:rPr lang="ru-RU" dirty="0" smtClean="0">
                <a:latin typeface="Times New Roman" pitchFamily="18" charset="0"/>
                <a:cs typeface="Times New Roman" pitchFamily="18" charset="0"/>
              </a:rPr>
              <a:t>; оздоровительное плавание и бег и т.п.); </a:t>
            </a:r>
          </a:p>
          <a:p>
            <a:pPr algn="just">
              <a:buNone/>
            </a:pPr>
            <a:r>
              <a:rPr lang="ru-RU" b="1" dirty="0" smtClean="0">
                <a:latin typeface="Times New Roman" pitchFamily="18" charset="0"/>
                <a:cs typeface="Times New Roman" pitchFamily="18" charset="0"/>
              </a:rPr>
              <a:t>в)</a:t>
            </a:r>
            <a:r>
              <a:rPr lang="ru-RU" dirty="0" smtClean="0">
                <a:latin typeface="Times New Roman" pitchFamily="18" charset="0"/>
                <a:cs typeface="Times New Roman" pitchFamily="18" charset="0"/>
              </a:rPr>
              <a:t> на сочетании одного или нескольких видов двигательной активности и различных факторов здорового образа жизни (например, аэробика и закаливание; бодибилдинг и массаж; оздоровительное плавание и комплекс водолечебных восстановительных процедур и т.п.). </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descr="C:\Users\User\Desktop\физ-ра\photo\643734.jpg"/>
          <p:cNvPicPr>
            <a:picLocks noChangeAspect="1" noChangeArrowheads="1"/>
          </p:cNvPicPr>
          <p:nvPr/>
        </p:nvPicPr>
        <p:blipFill>
          <a:blip r:embed="rId2" cstate="print"/>
          <a:srcRect/>
          <a:stretch>
            <a:fillRect/>
          </a:stretch>
        </p:blipFill>
        <p:spPr bwMode="auto">
          <a:xfrm>
            <a:off x="4558146" y="3364345"/>
            <a:ext cx="4378036" cy="3009900"/>
          </a:xfrm>
          <a:prstGeom prst="rect">
            <a:avLst/>
          </a:prstGeom>
          <a:noFill/>
        </p:spPr>
      </p:pic>
      <p:sp>
        <p:nvSpPr>
          <p:cNvPr id="3" name="Содержимое 2"/>
          <p:cNvSpPr>
            <a:spLocks noGrp="1"/>
          </p:cNvSpPr>
          <p:nvPr>
            <p:ph idx="1"/>
          </p:nvPr>
        </p:nvSpPr>
        <p:spPr>
          <a:xfrm>
            <a:off x="673168" y="206600"/>
            <a:ext cx="7869890" cy="1248128"/>
          </a:xfrm>
        </p:spPr>
        <p:txBody>
          <a:bodyPr/>
          <a:lstStyle/>
          <a:p>
            <a:pPr marL="0" indent="442913">
              <a:buNone/>
            </a:pPr>
            <a:r>
              <a:rPr lang="ru-RU" b="1" dirty="0" err="1" smtClean="0">
                <a:latin typeface="Times New Roman" pitchFamily="18" charset="0"/>
                <a:cs typeface="Times New Roman" pitchFamily="18" charset="0"/>
              </a:rPr>
              <a:t>Тай-бо</a:t>
            </a:r>
            <a:r>
              <a:rPr lang="ru-RU" b="1" dirty="0" smtClean="0">
                <a:latin typeface="Times New Roman" pitchFamily="18" charset="0"/>
                <a:cs typeface="Times New Roman" pitchFamily="18" charset="0"/>
              </a:rPr>
              <a:t>, </a:t>
            </a:r>
            <a:r>
              <a:rPr lang="ru-RU" b="1" dirty="0" err="1" smtClean="0">
                <a:latin typeface="Times New Roman" pitchFamily="18" charset="0"/>
                <a:cs typeface="Times New Roman" pitchFamily="18" charset="0"/>
              </a:rPr>
              <a:t>ки-бо</a:t>
            </a:r>
            <a:r>
              <a:rPr lang="ru-RU" dirty="0" smtClean="0">
                <a:latin typeface="Times New Roman" pitchFamily="18" charset="0"/>
                <a:cs typeface="Times New Roman" pitchFamily="18" charset="0"/>
              </a:rPr>
              <a:t> – вид аэробики, основанный на восточных единоборствах, боксе, </a:t>
            </a:r>
            <a:r>
              <a:rPr lang="ru-RU" dirty="0" err="1" smtClean="0">
                <a:latin typeface="Times New Roman" pitchFamily="18" charset="0"/>
                <a:cs typeface="Times New Roman" pitchFamily="18" charset="0"/>
              </a:rPr>
              <a:t>кикбоксинге</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pic>
        <p:nvPicPr>
          <p:cNvPr id="48130" name="Picture 2" descr="C:\Users\User\Desktop\физ-ра\photo\180219094130.jpg"/>
          <p:cNvPicPr>
            <a:picLocks noChangeAspect="1" noChangeArrowheads="1"/>
          </p:cNvPicPr>
          <p:nvPr/>
        </p:nvPicPr>
        <p:blipFill>
          <a:blip r:embed="rId3" cstate="print"/>
          <a:srcRect/>
          <a:stretch>
            <a:fillRect/>
          </a:stretch>
        </p:blipFill>
        <p:spPr bwMode="auto">
          <a:xfrm>
            <a:off x="901843" y="1260762"/>
            <a:ext cx="3725575" cy="2116899"/>
          </a:xfrm>
          <a:prstGeom prst="rect">
            <a:avLst/>
          </a:prstGeom>
          <a:noFill/>
        </p:spPr>
      </p:pic>
      <p:sp>
        <p:nvSpPr>
          <p:cNvPr id="6" name="TextBox 5"/>
          <p:cNvSpPr txBox="1"/>
          <p:nvPr/>
        </p:nvSpPr>
        <p:spPr>
          <a:xfrm>
            <a:off x="886691" y="3422073"/>
            <a:ext cx="886012" cy="369332"/>
          </a:xfrm>
          <a:prstGeom prst="rect">
            <a:avLst/>
          </a:prstGeom>
          <a:noFill/>
        </p:spPr>
        <p:txBody>
          <a:bodyPr wrap="none" rtlCol="0">
            <a:spAutoFit/>
          </a:bodyPr>
          <a:lstStyle/>
          <a:p>
            <a:r>
              <a:rPr lang="ru-RU" b="1" dirty="0" err="1" smtClean="0">
                <a:latin typeface="Times New Roman" pitchFamily="18" charset="0"/>
                <a:cs typeface="Times New Roman" pitchFamily="18" charset="0"/>
              </a:rPr>
              <a:t>Тай-бо</a:t>
            </a:r>
            <a:endParaRPr lang="ru-RU" dirty="0"/>
          </a:p>
        </p:txBody>
      </p:sp>
      <p:sp>
        <p:nvSpPr>
          <p:cNvPr id="7" name="TextBox 6"/>
          <p:cNvSpPr txBox="1"/>
          <p:nvPr/>
        </p:nvSpPr>
        <p:spPr>
          <a:xfrm>
            <a:off x="8132618" y="2951018"/>
            <a:ext cx="789190" cy="369332"/>
          </a:xfrm>
          <a:prstGeom prst="rect">
            <a:avLst/>
          </a:prstGeom>
          <a:noFill/>
        </p:spPr>
        <p:txBody>
          <a:bodyPr wrap="none" rtlCol="0">
            <a:spAutoFit/>
          </a:bodyPr>
          <a:lstStyle/>
          <a:p>
            <a:r>
              <a:rPr lang="ru-RU" b="1" dirty="0" err="1" smtClean="0">
                <a:latin typeface="Times New Roman" pitchFamily="18" charset="0"/>
                <a:cs typeface="Times New Roman" pitchFamily="18" charset="0"/>
              </a:rPr>
              <a:t>Ки-бо</a:t>
            </a:r>
            <a:endParaRPr lang="ru-RU"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566795"/>
            <a:ext cx="7869890" cy="2522746"/>
          </a:xfrm>
        </p:spPr>
        <p:txBody>
          <a:bodyPr/>
          <a:lstStyle/>
          <a:p>
            <a:pPr marL="0" indent="442913" algn="just">
              <a:buNone/>
            </a:pPr>
            <a:r>
              <a:rPr lang="ru-RU" b="1" dirty="0" smtClean="0">
                <a:latin typeface="Times New Roman" pitchFamily="18" charset="0"/>
                <a:cs typeface="Times New Roman" pitchFamily="18" charset="0"/>
              </a:rPr>
              <a:t>Бокс-аэробика</a:t>
            </a:r>
            <a:r>
              <a:rPr lang="ru-RU" dirty="0" smtClean="0">
                <a:latin typeface="Times New Roman" pitchFamily="18" charset="0"/>
                <a:cs typeface="Times New Roman" pitchFamily="18" charset="0"/>
              </a:rPr>
              <a:t> – строится на использовании серии </a:t>
            </a:r>
            <a:r>
              <a:rPr lang="ru-RU" dirty="0" err="1" smtClean="0">
                <a:latin typeface="Times New Roman" pitchFamily="18" charset="0"/>
                <a:cs typeface="Times New Roman" pitchFamily="18" charset="0"/>
              </a:rPr>
              <a:t>мелкоамплитудных</a:t>
            </a:r>
            <a:r>
              <a:rPr lang="ru-RU" dirty="0" smtClean="0">
                <a:latin typeface="Times New Roman" pitchFamily="18" charset="0"/>
                <a:cs typeface="Times New Roman" pitchFamily="18" charset="0"/>
              </a:rPr>
              <a:t> темповых движений: </a:t>
            </a:r>
            <a:r>
              <a:rPr lang="ru-RU" dirty="0" err="1" smtClean="0">
                <a:latin typeface="Times New Roman" pitchFamily="18" charset="0"/>
                <a:cs typeface="Times New Roman" pitchFamily="18" charset="0"/>
              </a:rPr>
              <a:t>джеб</a:t>
            </a:r>
            <a:r>
              <a:rPr lang="ru-RU" dirty="0" smtClean="0">
                <a:latin typeface="Times New Roman" pitchFamily="18" charset="0"/>
                <a:cs typeface="Times New Roman" pitchFamily="18" charset="0"/>
              </a:rPr>
              <a:t> (прямой удар), хук (удар сбоку), апперкот (удар снизу) с постоянной сменой позиции и разнообразными перемещениями, имитирующими действия боксера на ринге.</a:t>
            </a:r>
            <a:endParaRPr lang="ru-RU" dirty="0">
              <a:latin typeface="Times New Roman" pitchFamily="18" charset="0"/>
              <a:cs typeface="Times New Roman" pitchFamily="18" charset="0"/>
            </a:endParaRPr>
          </a:p>
        </p:txBody>
      </p:sp>
      <p:pic>
        <p:nvPicPr>
          <p:cNvPr id="49154" name="Picture 2" descr="C:\Users\User\Desktop\физ-ра\photo\boks-aerobika.jpg"/>
          <p:cNvPicPr>
            <a:picLocks noChangeAspect="1" noChangeArrowheads="1"/>
          </p:cNvPicPr>
          <p:nvPr/>
        </p:nvPicPr>
        <p:blipFill>
          <a:blip r:embed="rId2" cstate="print"/>
          <a:srcRect/>
          <a:stretch>
            <a:fillRect/>
          </a:stretch>
        </p:blipFill>
        <p:spPr bwMode="auto">
          <a:xfrm>
            <a:off x="2099107" y="3366654"/>
            <a:ext cx="4936375" cy="3085234"/>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386679"/>
            <a:ext cx="7869890" cy="2134819"/>
          </a:xfrm>
        </p:spPr>
        <p:txBody>
          <a:bodyPr/>
          <a:lstStyle/>
          <a:p>
            <a:pPr marL="0" indent="442913">
              <a:buNone/>
            </a:pPr>
            <a:r>
              <a:rPr lang="ru-RU" b="1" dirty="0" smtClean="0">
                <a:latin typeface="Times New Roman" pitchFamily="18" charset="0"/>
                <a:cs typeface="Times New Roman" pitchFamily="18" charset="0"/>
              </a:rPr>
              <a:t>Кик-аэробика </a:t>
            </a:r>
            <a:r>
              <a:rPr lang="ru-RU" dirty="0" smtClean="0">
                <a:latin typeface="Times New Roman" pitchFamily="18" charset="0"/>
                <a:cs typeface="Times New Roman" pitchFamily="18" charset="0"/>
              </a:rPr>
              <a:t>– синтез движений из бокса и каратэ (</a:t>
            </a:r>
            <a:r>
              <a:rPr lang="ru-RU" dirty="0" err="1" smtClean="0">
                <a:latin typeface="Times New Roman" pitchFamily="18" charset="0"/>
                <a:cs typeface="Times New Roman" pitchFamily="18" charset="0"/>
              </a:rPr>
              <a:t>джеб</a:t>
            </a:r>
            <a:r>
              <a:rPr lang="ru-RU" dirty="0" smtClean="0">
                <a:latin typeface="Times New Roman" pitchFamily="18" charset="0"/>
                <a:cs typeface="Times New Roman" pitchFamily="18" charset="0"/>
              </a:rPr>
              <a:t> левой, </a:t>
            </a:r>
            <a:r>
              <a:rPr lang="ru-RU" dirty="0" err="1" smtClean="0">
                <a:latin typeface="Times New Roman" pitchFamily="18" charset="0"/>
                <a:cs typeface="Times New Roman" pitchFamily="18" charset="0"/>
              </a:rPr>
              <a:t>xyк</a:t>
            </a:r>
            <a:r>
              <a:rPr lang="ru-RU" dirty="0" smtClean="0">
                <a:latin typeface="Times New Roman" pitchFamily="18" charset="0"/>
                <a:cs typeface="Times New Roman" pitchFamily="18" charset="0"/>
              </a:rPr>
              <a:t> правой, </a:t>
            </a:r>
            <a:r>
              <a:rPr lang="ru-RU" dirty="0" err="1" smtClean="0">
                <a:latin typeface="Times New Roman" pitchFamily="18" charset="0"/>
                <a:cs typeface="Times New Roman" pitchFamily="18" charset="0"/>
              </a:rPr>
              <a:t>йоко</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гери</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джеб</a:t>
            </a:r>
            <a:r>
              <a:rPr lang="ru-RU" dirty="0" smtClean="0">
                <a:latin typeface="Times New Roman" pitchFamily="18" charset="0"/>
                <a:cs typeface="Times New Roman" pitchFamily="18" charset="0"/>
              </a:rPr>
              <a:t> правой, апперкот левой, </a:t>
            </a:r>
            <a:r>
              <a:rPr lang="ru-RU" dirty="0" err="1" smtClean="0">
                <a:latin typeface="Times New Roman" pitchFamily="18" charset="0"/>
                <a:cs typeface="Times New Roman" pitchFamily="18" charset="0"/>
              </a:rPr>
              <a:t>йоко</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гери</a:t>
            </a:r>
            <a:r>
              <a:rPr lang="ru-RU" dirty="0" smtClean="0">
                <a:latin typeface="Times New Roman" pitchFamily="18" charset="0"/>
                <a:cs typeface="Times New Roman" pitchFamily="18" charset="0"/>
              </a:rPr>
              <a:t>, 4 апперкота </a:t>
            </a:r>
            <a:r>
              <a:rPr lang="ru-RU" dirty="0" err="1" smtClean="0">
                <a:latin typeface="Times New Roman" pitchFamily="18" charset="0"/>
                <a:cs typeface="Times New Roman" pitchFamily="18" charset="0"/>
              </a:rPr>
              <a:t>йоко</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гери</a:t>
            </a:r>
            <a:r>
              <a:rPr lang="ru-RU" dirty="0" smtClean="0">
                <a:latin typeface="Times New Roman" pitchFamily="18" charset="0"/>
                <a:cs typeface="Times New Roman" pitchFamily="18" charset="0"/>
              </a:rPr>
              <a:t>, хук левой, 2 май-гири обеими ногами и т.д.). </a:t>
            </a:r>
            <a:endParaRPr lang="ru-RU" dirty="0">
              <a:latin typeface="Times New Roman" pitchFamily="18" charset="0"/>
              <a:cs typeface="Times New Roman" pitchFamily="18" charset="0"/>
            </a:endParaRPr>
          </a:p>
        </p:txBody>
      </p:sp>
      <p:pic>
        <p:nvPicPr>
          <p:cNvPr id="50178" name="Picture 2" descr="C:\Users\User\Desktop\физ-ра\photo\kik-aerobika-chto-eto-za-fitnes-2.jpg"/>
          <p:cNvPicPr>
            <a:picLocks noChangeAspect="1" noChangeArrowheads="1"/>
          </p:cNvPicPr>
          <p:nvPr/>
        </p:nvPicPr>
        <p:blipFill>
          <a:blip r:embed="rId2" cstate="print"/>
          <a:srcRect/>
          <a:stretch>
            <a:fillRect/>
          </a:stretch>
        </p:blipFill>
        <p:spPr bwMode="auto">
          <a:xfrm>
            <a:off x="1532081" y="2769465"/>
            <a:ext cx="6089581" cy="372831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ctr"/>
            <a:r>
              <a:rPr lang="ru-RU" dirty="0" smtClean="0">
                <a:latin typeface="Times New Roman" pitchFamily="18" charset="0"/>
                <a:cs typeface="Times New Roman" pitchFamily="18" charset="0"/>
              </a:rPr>
              <a:t>Виды аэробики, относящиеся к IV категории.</a:t>
            </a:r>
            <a:endParaRPr lang="ru-RU" dirty="0">
              <a:latin typeface="Times New Roman" pitchFamily="18" charset="0"/>
              <a:cs typeface="Times New Roman" pitchFamily="18" charset="0"/>
            </a:endParaRPr>
          </a:p>
        </p:txBody>
      </p:sp>
      <p:sp>
        <p:nvSpPr>
          <p:cNvPr id="3" name="Содержимое 2"/>
          <p:cNvSpPr>
            <a:spLocks noGrp="1"/>
          </p:cNvSpPr>
          <p:nvPr>
            <p:ph idx="1"/>
          </p:nvPr>
        </p:nvSpPr>
        <p:spPr>
          <a:xfrm>
            <a:off x="645459" y="1287254"/>
            <a:ext cx="7869890" cy="1636055"/>
          </a:xfrm>
        </p:spPr>
        <p:txBody>
          <a:bodyPr/>
          <a:lstStyle/>
          <a:p>
            <a:pPr marL="0" indent="442913" algn="just">
              <a:buNone/>
            </a:pPr>
            <a:r>
              <a:rPr lang="ru-RU" b="1" i="1" dirty="0" err="1" smtClean="0">
                <a:latin typeface="Times New Roman" pitchFamily="18" charset="0"/>
                <a:cs typeface="Times New Roman" pitchFamily="18" charset="0"/>
              </a:rPr>
              <a:t>Стретчинг</a:t>
            </a:r>
            <a:r>
              <a:rPr lang="ru-RU" b="1" i="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система упражнений, развивающих гибкость и способствующих повышению эластичности мышц.</a:t>
            </a:r>
            <a:endParaRPr lang="ru-RU" dirty="0">
              <a:latin typeface="Times New Roman" pitchFamily="18" charset="0"/>
              <a:cs typeface="Times New Roman" pitchFamily="18" charset="0"/>
            </a:endParaRPr>
          </a:p>
        </p:txBody>
      </p:sp>
      <p:pic>
        <p:nvPicPr>
          <p:cNvPr id="57347" name="Picture 3" descr="C:\Users\User\Desktop\физ-ра\photo\зеленый_new.jpg"/>
          <p:cNvPicPr>
            <a:picLocks noChangeAspect="1" noChangeArrowheads="1"/>
          </p:cNvPicPr>
          <p:nvPr/>
        </p:nvPicPr>
        <p:blipFill>
          <a:blip r:embed="rId2" cstate="print"/>
          <a:srcRect/>
          <a:stretch>
            <a:fillRect/>
          </a:stretch>
        </p:blipFill>
        <p:spPr bwMode="auto">
          <a:xfrm>
            <a:off x="2226252" y="2943657"/>
            <a:ext cx="4839565" cy="3266668"/>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511375"/>
            <a:ext cx="7869890" cy="1497534"/>
          </a:xfrm>
        </p:spPr>
        <p:txBody>
          <a:bodyPr/>
          <a:lstStyle/>
          <a:p>
            <a:pPr marL="0" indent="442913">
              <a:buNone/>
            </a:pPr>
            <a:r>
              <a:rPr lang="ru-RU" b="1" i="1" dirty="0" smtClean="0">
                <a:latin typeface="Times New Roman" pitchFamily="18" charset="0"/>
                <a:cs typeface="Times New Roman" pitchFamily="18" charset="0"/>
              </a:rPr>
              <a:t>Йога-аэробика </a:t>
            </a:r>
            <a:r>
              <a:rPr lang="ru-RU" dirty="0" smtClean="0">
                <a:latin typeface="Times New Roman" pitchFamily="18" charset="0"/>
                <a:cs typeface="Times New Roman" pitchFamily="18" charset="0"/>
              </a:rPr>
              <a:t>– сочетание статических и динамических </a:t>
            </a:r>
            <a:r>
              <a:rPr lang="ru-RU" dirty="0" err="1" smtClean="0">
                <a:latin typeface="Times New Roman" pitchFamily="18" charset="0"/>
                <a:cs typeface="Times New Roman" pitchFamily="18" charset="0"/>
              </a:rPr>
              <a:t>асан</a:t>
            </a:r>
            <a:r>
              <a:rPr lang="ru-RU" dirty="0" smtClean="0">
                <a:latin typeface="Times New Roman" pitchFamily="18" charset="0"/>
                <a:cs typeface="Times New Roman" pitchFamily="18" charset="0"/>
              </a:rPr>
              <a:t>, дыхательных упражнений, релаксации и </a:t>
            </a:r>
            <a:r>
              <a:rPr lang="ru-RU" dirty="0" err="1" smtClean="0">
                <a:latin typeface="Times New Roman" pitchFamily="18" charset="0"/>
                <a:cs typeface="Times New Roman" pitchFamily="18" charset="0"/>
              </a:rPr>
              <a:t>стретчинга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pic>
        <p:nvPicPr>
          <p:cNvPr id="58370" name="Picture 2" descr="C:\Users\User\Desktop\физ-ра\photo\828z.jpg"/>
          <p:cNvPicPr>
            <a:picLocks noChangeAspect="1" noChangeArrowheads="1"/>
          </p:cNvPicPr>
          <p:nvPr/>
        </p:nvPicPr>
        <p:blipFill>
          <a:blip r:embed="rId2" cstate="print"/>
          <a:srcRect/>
          <a:stretch>
            <a:fillRect/>
          </a:stretch>
        </p:blipFill>
        <p:spPr bwMode="auto">
          <a:xfrm>
            <a:off x="1751591" y="2231817"/>
            <a:ext cx="6062374" cy="4092927"/>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1398095"/>
            <a:ext cx="7869890" cy="3838938"/>
          </a:xfrm>
        </p:spPr>
        <p:txBody>
          <a:bodyPr/>
          <a:lstStyle/>
          <a:p>
            <a:pPr marL="0" indent="442913" algn="just">
              <a:buNone/>
            </a:pPr>
            <a:r>
              <a:rPr lang="ru-RU" b="1" dirty="0" err="1" smtClean="0">
                <a:latin typeface="Times New Roman" pitchFamily="18" charset="0"/>
                <a:cs typeface="Times New Roman" pitchFamily="18" charset="0"/>
              </a:rPr>
              <a:t>Флекс</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занятия, направленные на развитие гибкости в сочетании со средствами </a:t>
            </a:r>
            <a:r>
              <a:rPr lang="ru-RU" dirty="0" err="1" smtClean="0">
                <a:latin typeface="Times New Roman" pitchFamily="18" charset="0"/>
                <a:cs typeface="Times New Roman" pitchFamily="18" charset="0"/>
              </a:rPr>
              <a:t>психоэмоциональной</a:t>
            </a:r>
            <a:r>
              <a:rPr lang="ru-RU" dirty="0" smtClean="0">
                <a:latin typeface="Times New Roman" pitchFamily="18" charset="0"/>
                <a:cs typeface="Times New Roman" pitchFamily="18" charset="0"/>
              </a:rPr>
              <a:t> регуляции.</a:t>
            </a:r>
          </a:p>
          <a:p>
            <a:pPr marL="0" indent="442913" algn="just">
              <a:buNone/>
            </a:pPr>
            <a:r>
              <a:rPr lang="ru-RU" dirty="0" smtClean="0">
                <a:latin typeface="Times New Roman" pitchFamily="18" charset="0"/>
                <a:cs typeface="Times New Roman" pitchFamily="18" charset="0"/>
              </a:rPr>
              <a:t>Звуковое сопровождение – неотъемлемая часть большинства современных </a:t>
            </a:r>
            <a:r>
              <a:rPr lang="ru-RU" dirty="0" err="1" smtClean="0">
                <a:latin typeface="Times New Roman" pitchFamily="18" charset="0"/>
                <a:cs typeface="Times New Roman" pitchFamily="18" charset="0"/>
              </a:rPr>
              <a:t>фитнесс-программ</a:t>
            </a:r>
            <a:r>
              <a:rPr lang="ru-RU" dirty="0" smtClean="0">
                <a:latin typeface="Times New Roman" pitchFamily="18" charset="0"/>
                <a:cs typeface="Times New Roman" pitchFamily="18" charset="0"/>
              </a:rPr>
              <a:t>. Выполнение упражнений в темпе, заданном музыкой, способствует воспитанию эстетического вкуса, чувства ритма, выразительности и культуры движений. </a:t>
            </a:r>
          </a:p>
          <a:p>
            <a:pPr marL="0" indent="442913" algn="just">
              <a:buNone/>
            </a:pPr>
            <a:endParaRPr lang="ru-RU" dirty="0" smtClean="0">
              <a:latin typeface="Times New Roman" pitchFamily="18" charset="0"/>
              <a:cs typeface="Times New Roman" pitchFamily="18" charset="0"/>
            </a:endParaRPr>
          </a:p>
          <a:p>
            <a:pPr marL="0" indent="442913" algn="just">
              <a:buNone/>
            </a:pP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734292"/>
            <a:ext cx="7869890" cy="5442672"/>
          </a:xfrm>
        </p:spPr>
        <p:txBody>
          <a:bodyPr>
            <a:normAutofit/>
          </a:bodyPr>
          <a:lstStyle/>
          <a:p>
            <a:pPr marL="0" indent="442913" algn="just">
              <a:buNone/>
            </a:pPr>
            <a:r>
              <a:rPr lang="ru-RU" dirty="0" smtClean="0">
                <a:latin typeface="Times New Roman" pitchFamily="18" charset="0"/>
                <a:cs typeface="Times New Roman" pitchFamily="18" charset="0"/>
              </a:rPr>
              <a:t>Выделяют </a:t>
            </a:r>
            <a:r>
              <a:rPr lang="ru-RU" b="1" dirty="0" smtClean="0">
                <a:latin typeface="Times New Roman" pitchFamily="18" charset="0"/>
                <a:cs typeface="Times New Roman" pitchFamily="18" charset="0"/>
              </a:rPr>
              <a:t>5 градаций темпа</a:t>
            </a:r>
            <a:r>
              <a:rPr lang="ru-RU" dirty="0" smtClean="0">
                <a:latin typeface="Times New Roman" pitchFamily="18" charset="0"/>
                <a:cs typeface="Times New Roman" pitchFamily="18" charset="0"/>
              </a:rPr>
              <a:t>: </a:t>
            </a:r>
          </a:p>
          <a:p>
            <a:pPr marL="0" indent="442913" algn="just">
              <a:buNone/>
            </a:pPr>
            <a:r>
              <a:rPr lang="ru-RU" dirty="0" smtClean="0">
                <a:latin typeface="Times New Roman" pitchFamily="18" charset="0"/>
                <a:cs typeface="Times New Roman" pitchFamily="18" charset="0"/>
              </a:rPr>
              <a:t>медленный – 40-50 уд-мин (адажио, блюз при выполнении дыхательных упражнений, мягких, плавных движений, релаксации); </a:t>
            </a:r>
          </a:p>
          <a:p>
            <a:pPr marL="0" indent="442913" algn="just">
              <a:buNone/>
            </a:pPr>
            <a:r>
              <a:rPr lang="ru-RU" dirty="0" smtClean="0">
                <a:latin typeface="Times New Roman" pitchFamily="18" charset="0"/>
                <a:cs typeface="Times New Roman" pitchFamily="18" charset="0"/>
              </a:rPr>
              <a:t>ниже среднего или умеренный – 60-70 уд-мин (ритмичная танцевальная музыка при выполнении гимнастических и </a:t>
            </a:r>
            <a:r>
              <a:rPr lang="ru-RU" dirty="0" err="1" smtClean="0">
                <a:latin typeface="Times New Roman" pitchFamily="18" charset="0"/>
                <a:cs typeface="Times New Roman" pitchFamily="18" charset="0"/>
              </a:rPr>
              <a:t>общеразвивающих</a:t>
            </a:r>
            <a:r>
              <a:rPr lang="ru-RU" dirty="0" smtClean="0">
                <a:latin typeface="Times New Roman" pitchFamily="18" charset="0"/>
                <a:cs typeface="Times New Roman" pitchFamily="18" charset="0"/>
              </a:rPr>
              <a:t> упражнений); </a:t>
            </a:r>
          </a:p>
          <a:p>
            <a:pPr marL="0" indent="442913" algn="just">
              <a:buNone/>
            </a:pPr>
            <a:r>
              <a:rPr lang="ru-RU" dirty="0" smtClean="0">
                <a:latin typeface="Times New Roman" pitchFamily="18" charset="0"/>
                <a:cs typeface="Times New Roman" pitchFamily="18" charset="0"/>
              </a:rPr>
              <a:t>быстрый – до 150 уд-мин и очень быстрый – 170 уд-мин (рок-н-ролл, регтайм, шейк, </a:t>
            </a:r>
            <a:r>
              <a:rPr lang="ru-RU" dirty="0" err="1" smtClean="0">
                <a:latin typeface="Times New Roman" pitchFamily="18" charset="0"/>
                <a:cs typeface="Times New Roman" pitchFamily="18" charset="0"/>
              </a:rPr>
              <a:t>чарлстон</a:t>
            </a:r>
            <a:r>
              <a:rPr lang="ru-RU" dirty="0" smtClean="0">
                <a:latin typeface="Times New Roman" pitchFamily="18" charset="0"/>
                <a:cs typeface="Times New Roman" pitchFamily="18" charset="0"/>
              </a:rPr>
              <a:t> и т.д., при беге, прыжках, элементах диско-танцев). </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lvl="0" algn="ctr"/>
            <a:r>
              <a:rPr lang="ru-RU" sz="2800" b="1" dirty="0" err="1" smtClean="0"/>
              <a:t>Фитнесс-программы</a:t>
            </a:r>
            <a:r>
              <a:rPr lang="ru-RU" sz="2800" b="1" dirty="0" smtClean="0"/>
              <a:t>, основанные на видах</a:t>
            </a:r>
            <a:r>
              <a:rPr lang="ru-RU" sz="2800" dirty="0" smtClean="0"/>
              <a:t/>
            </a:r>
            <a:br>
              <a:rPr lang="ru-RU" sz="2800" dirty="0" smtClean="0"/>
            </a:br>
            <a:r>
              <a:rPr lang="ru-RU" sz="2800" b="1" dirty="0" smtClean="0"/>
              <a:t>двигательной активности силовой направленности</a:t>
            </a:r>
            <a:endParaRPr lang="ru-RU" sz="2800" dirty="0"/>
          </a:p>
        </p:txBody>
      </p:sp>
      <p:sp>
        <p:nvSpPr>
          <p:cNvPr id="3" name="Содержимое 2"/>
          <p:cNvSpPr>
            <a:spLocks noGrp="1"/>
          </p:cNvSpPr>
          <p:nvPr>
            <p:ph idx="1"/>
          </p:nvPr>
        </p:nvSpPr>
        <p:spPr>
          <a:xfrm>
            <a:off x="645459" y="1287254"/>
            <a:ext cx="7869890" cy="2148673"/>
          </a:xfrm>
        </p:spPr>
        <p:txBody>
          <a:bodyPr/>
          <a:lstStyle/>
          <a:p>
            <a:pPr marL="0" indent="442913">
              <a:buNone/>
            </a:pPr>
            <a:r>
              <a:rPr lang="ru-RU" b="1" dirty="0" smtClean="0">
                <a:latin typeface="Times New Roman" pitchFamily="18" charset="0"/>
                <a:cs typeface="Times New Roman" pitchFamily="18" charset="0"/>
              </a:rPr>
              <a:t>Бодибилдинг</a:t>
            </a:r>
            <a:r>
              <a:rPr lang="ru-RU" dirty="0" smtClean="0">
                <a:latin typeface="Times New Roman" pitchFamily="18" charset="0"/>
                <a:cs typeface="Times New Roman" pitchFamily="18" charset="0"/>
              </a:rPr>
              <a:t> (культуризм, атлетическая гимнастика) – система физических упражнений с различными отягощениями, выполняемых с целью развития силовых способностей и коррекции формы тела. </a:t>
            </a:r>
          </a:p>
          <a:p>
            <a:pPr>
              <a:buNone/>
            </a:pPr>
            <a:endParaRPr lang="ru-RU" dirty="0"/>
          </a:p>
        </p:txBody>
      </p:sp>
      <p:pic>
        <p:nvPicPr>
          <p:cNvPr id="59394" name="Picture 2" descr="C:\Users\User\Desktop\физ-ра\photo\0d40b481e43573f16e5b78f0ed2eadcf-640x320.jpg"/>
          <p:cNvPicPr>
            <a:picLocks noChangeAspect="1" noChangeArrowheads="1"/>
          </p:cNvPicPr>
          <p:nvPr/>
        </p:nvPicPr>
        <p:blipFill>
          <a:blip r:embed="rId2" cstate="print"/>
          <a:srcRect/>
          <a:stretch>
            <a:fillRect/>
          </a:stretch>
        </p:blipFill>
        <p:spPr bwMode="auto">
          <a:xfrm>
            <a:off x="1648691" y="3463348"/>
            <a:ext cx="6096000" cy="304800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940879"/>
            <a:ext cx="7869890" cy="4889709"/>
          </a:xfrm>
        </p:spPr>
        <p:txBody>
          <a:bodyPr>
            <a:normAutofit/>
          </a:bodyPr>
          <a:lstStyle/>
          <a:p>
            <a:pPr marL="0" indent="442913" algn="just">
              <a:buNone/>
            </a:pPr>
            <a:r>
              <a:rPr lang="ru-RU" sz="2000" b="1" dirty="0" smtClean="0">
                <a:latin typeface="Times New Roman" pitchFamily="18" charset="0"/>
                <a:cs typeface="Times New Roman" pitchFamily="18" charset="0"/>
              </a:rPr>
              <a:t>В бодибилдинге принята следующая классификация применяемых средств</a:t>
            </a:r>
            <a:r>
              <a:rPr lang="ru-RU" sz="2000" dirty="0" smtClean="0">
                <a:latin typeface="Times New Roman" pitchFamily="18" charset="0"/>
                <a:cs typeface="Times New Roman" pitchFamily="18" charset="0"/>
              </a:rPr>
              <a:t>: </a:t>
            </a:r>
          </a:p>
          <a:p>
            <a:pPr marL="0" indent="442913" algn="just">
              <a:buNone/>
            </a:pPr>
            <a:r>
              <a:rPr lang="ru-RU" sz="2000" dirty="0" smtClean="0">
                <a:latin typeface="Times New Roman" pitchFamily="18" charset="0"/>
                <a:cs typeface="Times New Roman" pitchFamily="18" charset="0"/>
              </a:rPr>
              <a:t>- </a:t>
            </a:r>
            <a:r>
              <a:rPr lang="ru-RU" sz="2000" b="1" dirty="0" smtClean="0">
                <a:latin typeface="Times New Roman" pitchFamily="18" charset="0"/>
                <a:cs typeface="Times New Roman" pitchFamily="18" charset="0"/>
              </a:rPr>
              <a:t>базовые</a:t>
            </a:r>
            <a:r>
              <a:rPr lang="ru-RU" sz="2000" dirty="0" smtClean="0">
                <a:latin typeface="Times New Roman" pitchFamily="18" charset="0"/>
                <a:cs typeface="Times New Roman" pitchFamily="18" charset="0"/>
              </a:rPr>
              <a:t> – упражнения с предельными или </a:t>
            </a:r>
            <a:r>
              <a:rPr lang="ru-RU" sz="2000" dirty="0" err="1" smtClean="0">
                <a:latin typeface="Times New Roman" pitchFamily="18" charset="0"/>
                <a:cs typeface="Times New Roman" pitchFamily="18" charset="0"/>
              </a:rPr>
              <a:t>околопредельными</a:t>
            </a:r>
            <a:r>
              <a:rPr lang="ru-RU" sz="2000" dirty="0" smtClean="0">
                <a:latin typeface="Times New Roman" pitchFamily="18" charset="0"/>
                <a:cs typeface="Times New Roman" pitchFamily="18" charset="0"/>
              </a:rPr>
              <a:t> отягощениями, выполняемые преимущественно двумя конечностями, с вовлечением в работу мышц вокруг нескольких суставов, со многими степенями свободы; </a:t>
            </a:r>
          </a:p>
          <a:p>
            <a:pPr marL="0" indent="442913" algn="just">
              <a:buNone/>
            </a:pPr>
            <a:r>
              <a:rPr lang="ru-RU" sz="2000" dirty="0" smtClean="0">
                <a:latin typeface="Times New Roman" pitchFamily="18" charset="0"/>
                <a:cs typeface="Times New Roman" pitchFamily="18" charset="0"/>
              </a:rPr>
              <a:t>- </a:t>
            </a:r>
            <a:r>
              <a:rPr lang="ru-RU" sz="2000" b="1" dirty="0" smtClean="0">
                <a:latin typeface="Times New Roman" pitchFamily="18" charset="0"/>
                <a:cs typeface="Times New Roman" pitchFamily="18" charset="0"/>
              </a:rPr>
              <a:t>формирующие</a:t>
            </a:r>
            <a:r>
              <a:rPr lang="ru-RU" sz="2000" dirty="0" smtClean="0">
                <a:latin typeface="Times New Roman" pitchFamily="18" charset="0"/>
                <a:cs typeface="Times New Roman" pitchFamily="18" charset="0"/>
              </a:rPr>
              <a:t> – двигательные действия с непредельными отягощениями с одной степенью свободы, выполняемые, как правило, одной конечностью с вовлечением в работу мышц вокруг одного сустава для их локального развития. При этом используются различные исходные и конечные положения, часто с пронацией и супинацией конечности; </a:t>
            </a:r>
          </a:p>
          <a:p>
            <a:pPr marL="0" indent="442913" algn="just">
              <a:buNone/>
            </a:pPr>
            <a:r>
              <a:rPr lang="ru-RU" sz="2000" dirty="0" smtClean="0">
                <a:latin typeface="Times New Roman" pitchFamily="18" charset="0"/>
                <a:cs typeface="Times New Roman" pitchFamily="18" charset="0"/>
              </a:rPr>
              <a:t>- </a:t>
            </a:r>
            <a:r>
              <a:rPr lang="ru-RU" sz="2000" b="1" dirty="0" smtClean="0">
                <a:latin typeface="Times New Roman" pitchFamily="18" charset="0"/>
                <a:cs typeface="Times New Roman" pitchFamily="18" charset="0"/>
              </a:rPr>
              <a:t>дополнительные</a:t>
            </a:r>
            <a:r>
              <a:rPr lang="ru-RU" sz="2000" dirty="0" smtClean="0">
                <a:latin typeface="Times New Roman" pitchFamily="18" charset="0"/>
                <a:cs typeface="Times New Roman" pitchFamily="18" charset="0"/>
              </a:rPr>
              <a:t> – в которые входят обще-подготовительные упражнения, относящиеся к технике различных видов спорта.</a:t>
            </a:r>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345115"/>
            <a:ext cx="7869890" cy="3991328"/>
          </a:xfrm>
        </p:spPr>
        <p:txBody>
          <a:bodyPr/>
          <a:lstStyle/>
          <a:p>
            <a:pPr marL="0" indent="442913" algn="just">
              <a:buNone/>
            </a:pPr>
            <a:r>
              <a:rPr lang="ru-RU" b="1" dirty="0" err="1" smtClean="0">
                <a:latin typeface="Times New Roman" pitchFamily="18" charset="0"/>
                <a:cs typeface="Times New Roman" pitchFamily="18" charset="0"/>
              </a:rPr>
              <a:t>Кроссфит</a:t>
            </a:r>
            <a:r>
              <a:rPr lang="ru-RU" dirty="0" smtClean="0">
                <a:latin typeface="Times New Roman" pitchFamily="18" charset="0"/>
                <a:cs typeface="Times New Roman" pitchFamily="18" charset="0"/>
              </a:rPr>
              <a:t>. В последнее время набирает популярность такое направление, как </a:t>
            </a:r>
            <a:r>
              <a:rPr lang="ru-RU" dirty="0" err="1" smtClean="0">
                <a:latin typeface="Times New Roman" pitchFamily="18" charset="0"/>
                <a:cs typeface="Times New Roman" pitchFamily="18" charset="0"/>
              </a:rPr>
              <a:t>кроссфит</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КроссФит</a:t>
            </a:r>
            <a:r>
              <a:rPr lang="ru-RU" dirty="0" smtClean="0">
                <a:latin typeface="Times New Roman" pitchFamily="18" charset="0"/>
                <a:cs typeface="Times New Roman" pitchFamily="18" charset="0"/>
              </a:rPr>
              <a:t> можно описать как программу силовых упражнений, состоящую из «постоянно меняющихся функциональных упражнений высокой интенсивности», с конечной целью улучшения общей физической формы, реакции, выносливости и готовности к любой жизненной ситуации, требующей активных физических действий.</a:t>
            </a:r>
            <a:endParaRPr lang="ru-RU" dirty="0">
              <a:latin typeface="Times New Roman" pitchFamily="18" charset="0"/>
              <a:cs typeface="Times New Roman" pitchFamily="18" charset="0"/>
            </a:endParaRPr>
          </a:p>
        </p:txBody>
      </p:sp>
      <p:pic>
        <p:nvPicPr>
          <p:cNvPr id="60418" name="Picture 2" descr="C:\Users\User\Desktop\физ-ра\photo\crossfit2.jpg"/>
          <p:cNvPicPr>
            <a:picLocks noChangeAspect="1" noChangeArrowheads="1"/>
          </p:cNvPicPr>
          <p:nvPr/>
        </p:nvPicPr>
        <p:blipFill>
          <a:blip r:embed="rId2" cstate="print"/>
          <a:srcRect/>
          <a:stretch>
            <a:fillRect/>
          </a:stretch>
        </p:blipFill>
        <p:spPr bwMode="auto">
          <a:xfrm>
            <a:off x="4627706" y="4003963"/>
            <a:ext cx="3804559" cy="253538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b="1" dirty="0" smtClean="0">
                <a:latin typeface="Times New Roman" pitchFamily="18" charset="0"/>
                <a:cs typeface="Times New Roman" pitchFamily="18" charset="0"/>
              </a:rPr>
              <a:t>Структура и содержание </a:t>
            </a:r>
            <a:r>
              <a:rPr lang="ru-RU" b="1" dirty="0" err="1" smtClean="0">
                <a:latin typeface="Times New Roman" pitchFamily="18" charset="0"/>
                <a:cs typeface="Times New Roman" pitchFamily="18" charset="0"/>
              </a:rPr>
              <a:t>фитнесс-программ</a:t>
            </a:r>
            <a:endParaRPr lang="ru-RU" b="1" dirty="0">
              <a:latin typeface="Times New Roman" pitchFamily="18" charset="0"/>
              <a:cs typeface="Times New Roman" pitchFamily="18" charset="0"/>
            </a:endParaRPr>
          </a:p>
        </p:txBody>
      </p:sp>
      <p:sp>
        <p:nvSpPr>
          <p:cNvPr id="3" name="Содержимое 2"/>
          <p:cNvSpPr>
            <a:spLocks noGrp="1"/>
          </p:cNvSpPr>
          <p:nvPr>
            <p:ph idx="1"/>
          </p:nvPr>
        </p:nvSpPr>
        <p:spPr>
          <a:xfrm>
            <a:off x="645459" y="1481225"/>
            <a:ext cx="7869890" cy="4559364"/>
          </a:xfrm>
        </p:spPr>
        <p:txBody>
          <a:bodyPr>
            <a:normAutofit fontScale="92500" lnSpcReduction="10000"/>
          </a:bodyPr>
          <a:lstStyle/>
          <a:p>
            <a:pPr marL="0" indent="442913" algn="just">
              <a:buNone/>
            </a:pPr>
            <a:r>
              <a:rPr lang="en-US"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В ее структуре выделяют следующие части (компоненты):</a:t>
            </a:r>
          </a:p>
          <a:p>
            <a:pPr marL="0" indent="442913">
              <a:buNone/>
              <a:tabLst>
                <a:tab pos="0" algn="l"/>
              </a:tabLst>
            </a:pPr>
            <a:r>
              <a:rPr lang="ru-RU" dirty="0" smtClean="0">
                <a:latin typeface="Times New Roman" pitchFamily="18" charset="0"/>
                <a:cs typeface="Times New Roman" pitchFamily="18" charset="0"/>
              </a:rPr>
              <a:t>- разминку; </a:t>
            </a:r>
          </a:p>
          <a:p>
            <a:pPr marL="0" indent="442913">
              <a:buNone/>
              <a:tabLst>
                <a:tab pos="0" algn="l"/>
              </a:tabLst>
            </a:pPr>
            <a:r>
              <a:rPr lang="ru-RU" dirty="0" smtClean="0">
                <a:latin typeface="Times New Roman" pitchFamily="18" charset="0"/>
                <a:cs typeface="Times New Roman" pitchFamily="18" charset="0"/>
              </a:rPr>
              <a:t>- аэробную часть; </a:t>
            </a:r>
          </a:p>
          <a:p>
            <a:pPr marL="0" indent="442913">
              <a:buNone/>
              <a:tabLst>
                <a:tab pos="0" algn="l"/>
              </a:tabLst>
            </a:pP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кардиореспираторный</a:t>
            </a:r>
            <a:r>
              <a:rPr lang="ru-RU" dirty="0" smtClean="0">
                <a:latin typeface="Times New Roman" pitchFamily="18" charset="0"/>
                <a:cs typeface="Times New Roman" pitchFamily="18" charset="0"/>
              </a:rPr>
              <a:t> компонент (часть программы, </a:t>
            </a:r>
          </a:p>
          <a:p>
            <a:pPr marL="0" indent="442913">
              <a:buNone/>
              <a:tabLst>
                <a:tab pos="0" algn="l"/>
              </a:tabLst>
            </a:pPr>
            <a:r>
              <a:rPr lang="ru-RU" dirty="0" smtClean="0">
                <a:latin typeface="Times New Roman" pitchFamily="18" charset="0"/>
                <a:cs typeface="Times New Roman" pitchFamily="18" charset="0"/>
              </a:rPr>
              <a:t>  ориентированная на развитие аэробной производительности); </a:t>
            </a:r>
          </a:p>
          <a:p>
            <a:pPr marL="0" indent="442913">
              <a:buNone/>
              <a:tabLst>
                <a:tab pos="0" algn="l"/>
              </a:tabLst>
            </a:pPr>
            <a:r>
              <a:rPr lang="ru-RU" dirty="0" smtClean="0">
                <a:latin typeface="Times New Roman" pitchFamily="18" charset="0"/>
                <a:cs typeface="Times New Roman" pitchFamily="18" charset="0"/>
              </a:rPr>
              <a:t>- силовую часть; </a:t>
            </a:r>
          </a:p>
          <a:p>
            <a:pPr marL="0" indent="442913">
              <a:buNone/>
              <a:tabLst>
                <a:tab pos="0" algn="l"/>
              </a:tabLst>
            </a:pPr>
            <a:r>
              <a:rPr lang="ru-RU" dirty="0" smtClean="0">
                <a:latin typeface="Times New Roman" pitchFamily="18" charset="0"/>
                <a:cs typeface="Times New Roman" pitchFamily="18" charset="0"/>
              </a:rPr>
              <a:t>- компонент развития гибкости (</a:t>
            </a:r>
            <a:r>
              <a:rPr lang="ru-RU" dirty="0" err="1" smtClean="0">
                <a:latin typeface="Times New Roman" pitchFamily="18" charset="0"/>
                <a:cs typeface="Times New Roman" pitchFamily="18" charset="0"/>
              </a:rPr>
              <a:t>стретчинг</a:t>
            </a:r>
            <a:r>
              <a:rPr lang="ru-RU" dirty="0" smtClean="0">
                <a:latin typeface="Times New Roman" pitchFamily="18" charset="0"/>
                <a:cs typeface="Times New Roman" pitchFamily="18" charset="0"/>
              </a:rPr>
              <a:t>); </a:t>
            </a:r>
          </a:p>
          <a:p>
            <a:pPr marL="0" indent="442913">
              <a:buNone/>
              <a:tabLst>
                <a:tab pos="0" algn="l"/>
              </a:tabLst>
            </a:pPr>
            <a:r>
              <a:rPr lang="ru-RU" dirty="0" smtClean="0">
                <a:latin typeface="Times New Roman" pitchFamily="18" charset="0"/>
                <a:cs typeface="Times New Roman" pitchFamily="18" charset="0"/>
              </a:rPr>
              <a:t>- заключительную (восстановительная) часть. </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497520"/>
            <a:ext cx="7869890" cy="3589546"/>
          </a:xfrm>
        </p:spPr>
        <p:txBody>
          <a:bodyPr/>
          <a:lstStyle/>
          <a:p>
            <a:pPr marL="0" indent="442913" algn="just">
              <a:buNone/>
            </a:pPr>
            <a:r>
              <a:rPr lang="ru-RU" b="1" dirty="0" err="1" smtClean="0">
                <a:latin typeface="Times New Roman" pitchFamily="18" charset="0"/>
                <a:cs typeface="Times New Roman" pitchFamily="18" charset="0"/>
              </a:rPr>
              <a:t>Калланетика</a:t>
            </a:r>
            <a:r>
              <a:rPr lang="ru-RU" b="1" dirty="0" smtClean="0">
                <a:latin typeface="Times New Roman" pitchFamily="18" charset="0"/>
                <a:cs typeface="Times New Roman" pitchFamily="18" charset="0"/>
              </a:rPr>
              <a:t> </a:t>
            </a:r>
            <a:r>
              <a:rPr lang="ru-RU" dirty="0" smtClean="0">
                <a:latin typeface="Times New Roman" pitchFamily="18" charset="0"/>
                <a:cs typeface="Times New Roman" pitchFamily="18" charset="0"/>
              </a:rPr>
              <a:t>– созданная американской балериной </a:t>
            </a:r>
            <a:r>
              <a:rPr lang="ru-RU" dirty="0" err="1" smtClean="0">
                <a:latin typeface="Times New Roman" pitchFamily="18" charset="0"/>
                <a:cs typeface="Times New Roman" pitchFamily="18" charset="0"/>
              </a:rPr>
              <a:t>Каллан</a:t>
            </a:r>
            <a:r>
              <a:rPr lang="ru-RU" dirty="0" smtClean="0">
                <a:latin typeface="Times New Roman" pitchFamily="18" charset="0"/>
                <a:cs typeface="Times New Roman" pitchFamily="18" charset="0"/>
              </a:rPr>
              <a:t> </a:t>
            </a:r>
            <a:r>
              <a:rPr lang="ru-RU" dirty="0" err="1" smtClean="0">
                <a:latin typeface="Times New Roman" pitchFamily="18" charset="0"/>
                <a:cs typeface="Times New Roman" pitchFamily="18" charset="0"/>
              </a:rPr>
              <a:t>Пинкни</a:t>
            </a:r>
            <a:r>
              <a:rPr lang="ru-RU" dirty="0" smtClean="0">
                <a:latin typeface="Times New Roman" pitchFamily="18" charset="0"/>
                <a:cs typeface="Times New Roman" pitchFamily="18" charset="0"/>
              </a:rPr>
              <a:t> система физических упражнений, альтернативная </a:t>
            </a:r>
            <a:r>
              <a:rPr lang="ru-RU" dirty="0" err="1" smtClean="0">
                <a:latin typeface="Times New Roman" pitchFamily="18" charset="0"/>
                <a:cs typeface="Times New Roman" pitchFamily="18" charset="0"/>
              </a:rPr>
              <a:t>травмоопасным</a:t>
            </a:r>
            <a:r>
              <a:rPr lang="ru-RU" dirty="0" smtClean="0">
                <a:latin typeface="Times New Roman" pitchFamily="18" charset="0"/>
                <a:cs typeface="Times New Roman" pitchFamily="18" charset="0"/>
              </a:rPr>
              <a:t> вариантам аэробики, более эффективная в отношении сроков достижения результатов. Цель занятий </a:t>
            </a:r>
            <a:r>
              <a:rPr lang="ru-RU" dirty="0" err="1" smtClean="0">
                <a:latin typeface="Times New Roman" pitchFamily="18" charset="0"/>
                <a:cs typeface="Times New Roman" pitchFamily="18" charset="0"/>
              </a:rPr>
              <a:t>калланетикой</a:t>
            </a:r>
            <a:r>
              <a:rPr lang="ru-RU" dirty="0" smtClean="0">
                <a:latin typeface="Times New Roman" pitchFamily="18" charset="0"/>
                <a:cs typeface="Times New Roman" pitchFamily="18" charset="0"/>
              </a:rPr>
              <a:t> – улучшение фигуры посредством специально подобранных и организованных статодинамических упражнений на растягивание различных мышечных групп.</a:t>
            </a:r>
            <a:endParaRPr lang="ru-RU" dirty="0">
              <a:latin typeface="Times New Roman" pitchFamily="18" charset="0"/>
              <a:cs typeface="Times New Roman" pitchFamily="18" charset="0"/>
            </a:endParaRPr>
          </a:p>
        </p:txBody>
      </p:sp>
      <p:pic>
        <p:nvPicPr>
          <p:cNvPr id="61442" name="Picture 2" descr="C:\Users\User\Desktop\физ-ра\photo\oblozhka-2-723x334.jpg"/>
          <p:cNvPicPr>
            <a:picLocks noChangeAspect="1" noChangeArrowheads="1"/>
          </p:cNvPicPr>
          <p:nvPr/>
        </p:nvPicPr>
        <p:blipFill>
          <a:blip r:embed="rId2" cstate="print"/>
          <a:srcRect/>
          <a:stretch>
            <a:fillRect/>
          </a:stretch>
        </p:blipFill>
        <p:spPr bwMode="auto">
          <a:xfrm>
            <a:off x="2028537" y="4095809"/>
            <a:ext cx="5522191" cy="2551054"/>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358970"/>
            <a:ext cx="7869890" cy="3160085"/>
          </a:xfrm>
        </p:spPr>
        <p:txBody>
          <a:bodyPr>
            <a:normAutofit fontScale="92500" lnSpcReduction="20000"/>
          </a:bodyPr>
          <a:lstStyle/>
          <a:p>
            <a:pPr marL="0" indent="442913" algn="just">
              <a:buNone/>
            </a:pPr>
            <a:r>
              <a:rPr lang="ru-RU" b="1" dirty="0" err="1" smtClean="0">
                <a:latin typeface="Times New Roman" pitchFamily="18" charset="0"/>
                <a:cs typeface="Times New Roman" pitchFamily="18" charset="0"/>
              </a:rPr>
              <a:t>Пилатес</a:t>
            </a:r>
            <a:r>
              <a:rPr lang="ru-RU" dirty="0" smtClean="0">
                <a:latin typeface="Times New Roman" pitchFamily="18" charset="0"/>
                <a:cs typeface="Times New Roman" pitchFamily="18" charset="0"/>
              </a:rPr>
              <a:t> – это система упражнений, основная цель которых – детальная проработка мышц, включая самые мелкие (которые обычно не задействованы), увеличение эластичности связок, подвижности позвоночника и суставов. Особенно важны эти упражнения для женского организма, поскольку помогают в значительной степени укрепить мышцы пресса, низа спины и таза, что является немаловажным плюсом в период после родов и дородовое время.</a:t>
            </a:r>
            <a:endParaRPr lang="ru-RU" dirty="0">
              <a:latin typeface="Times New Roman" pitchFamily="18" charset="0"/>
              <a:cs typeface="Times New Roman" pitchFamily="18" charset="0"/>
            </a:endParaRPr>
          </a:p>
        </p:txBody>
      </p:sp>
      <p:pic>
        <p:nvPicPr>
          <p:cNvPr id="62466" name="Picture 2" descr="C:\Users\User\Desktop\физ-ра\photo\pilates-dlya-nachinayushchikh-v-borbe-za-idealnoe-telo-BE1506976206.jpeg"/>
          <p:cNvPicPr>
            <a:picLocks noChangeAspect="1" noChangeArrowheads="1"/>
          </p:cNvPicPr>
          <p:nvPr/>
        </p:nvPicPr>
        <p:blipFill>
          <a:blip r:embed="rId2" cstate="print"/>
          <a:srcRect/>
          <a:stretch>
            <a:fillRect/>
          </a:stretch>
        </p:blipFill>
        <p:spPr bwMode="auto">
          <a:xfrm>
            <a:off x="2291051" y="3214255"/>
            <a:ext cx="4844040" cy="3334808"/>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9314" y="386680"/>
            <a:ext cx="7869890" cy="2924528"/>
          </a:xfrm>
        </p:spPr>
        <p:txBody>
          <a:bodyPr/>
          <a:lstStyle/>
          <a:p>
            <a:pPr marL="0" indent="442913" algn="just">
              <a:buNone/>
              <a:tabLst>
                <a:tab pos="539750" algn="l"/>
              </a:tabLst>
            </a:pPr>
            <a:r>
              <a:rPr lang="ru-RU" b="1" dirty="0" smtClean="0">
                <a:latin typeface="Times New Roman" pitchFamily="18" charset="0"/>
                <a:cs typeface="Times New Roman" pitchFamily="18" charset="0"/>
              </a:rPr>
              <a:t>Шейпинг </a:t>
            </a:r>
            <a:r>
              <a:rPr lang="ru-RU" dirty="0" smtClean="0">
                <a:latin typeface="Times New Roman" pitchFamily="18" charset="0"/>
                <a:cs typeface="Times New Roman" pitchFamily="18" charset="0"/>
              </a:rPr>
              <a:t>– разработанная специалистами советской школы аэробики и бодибилдинга система физкультурно-оздоровительных занятий для женщин и девушек, направленная на достижение гармонично развитых форм тела в сочетании с высоким уровнем двигательной подготовленности.</a:t>
            </a:r>
            <a:endParaRPr lang="ru-RU" dirty="0">
              <a:latin typeface="Times New Roman" pitchFamily="18" charset="0"/>
              <a:cs typeface="Times New Roman" pitchFamily="18" charset="0"/>
            </a:endParaRPr>
          </a:p>
        </p:txBody>
      </p:sp>
      <p:pic>
        <p:nvPicPr>
          <p:cNvPr id="63490" name="Picture 2" descr="C:\Users\User\Desktop\физ-ра\photo\hqdefault.jpg"/>
          <p:cNvPicPr>
            <a:picLocks noChangeAspect="1" noChangeArrowheads="1"/>
          </p:cNvPicPr>
          <p:nvPr/>
        </p:nvPicPr>
        <p:blipFill>
          <a:blip r:embed="rId2" cstate="print"/>
          <a:srcRect/>
          <a:stretch>
            <a:fillRect/>
          </a:stretch>
        </p:blipFill>
        <p:spPr bwMode="auto">
          <a:xfrm>
            <a:off x="2659633" y="3245861"/>
            <a:ext cx="4572000" cy="3429000"/>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816184"/>
            <a:ext cx="7869890" cy="4889709"/>
          </a:xfrm>
        </p:spPr>
        <p:txBody>
          <a:bodyPr>
            <a:normAutofit fontScale="92500" lnSpcReduction="10000"/>
          </a:bodyPr>
          <a:lstStyle/>
          <a:p>
            <a:pPr marL="0" indent="442913" algn="just">
              <a:buNone/>
            </a:pPr>
            <a:r>
              <a:rPr lang="ru-RU" b="1" dirty="0" smtClean="0">
                <a:latin typeface="Times New Roman" pitchFamily="18" charset="0"/>
                <a:cs typeface="Times New Roman" pitchFamily="18" charset="0"/>
              </a:rPr>
              <a:t>Задачи первого этапа</a:t>
            </a:r>
            <a:r>
              <a:rPr lang="ru-RU" dirty="0" smtClean="0">
                <a:latin typeface="Times New Roman" pitchFamily="18" charset="0"/>
                <a:cs typeface="Times New Roman" pitchFamily="18" charset="0"/>
              </a:rPr>
              <a:t>: </a:t>
            </a:r>
          </a:p>
          <a:p>
            <a:pPr marL="0" indent="442913" algn="just">
              <a:buNone/>
            </a:pPr>
            <a:r>
              <a:rPr lang="ru-RU" dirty="0" smtClean="0">
                <a:latin typeface="Times New Roman" pitchFamily="18" charset="0"/>
                <a:cs typeface="Times New Roman" pitchFamily="18" charset="0"/>
              </a:rPr>
              <a:t>- укрепить здоровье, уменьшить риск развития заболеваний (</a:t>
            </a:r>
            <a:r>
              <a:rPr lang="ru-RU" dirty="0" err="1" smtClean="0">
                <a:latin typeface="Times New Roman" pitchFamily="18" charset="0"/>
                <a:cs typeface="Times New Roman" pitchFamily="18" charset="0"/>
              </a:rPr>
              <a:t>сердечно-сосудистой</a:t>
            </a:r>
            <a:r>
              <a:rPr lang="ru-RU" dirty="0" smtClean="0">
                <a:latin typeface="Times New Roman" pitchFamily="18" charset="0"/>
                <a:cs typeface="Times New Roman" pitchFamily="18" charset="0"/>
              </a:rPr>
              <a:t> системы, обмена веществ, опорно-двигательного аппарата); </a:t>
            </a:r>
          </a:p>
          <a:p>
            <a:pPr marL="0" indent="442913" algn="just">
              <a:buNone/>
            </a:pPr>
            <a:r>
              <a:rPr lang="ru-RU" dirty="0" smtClean="0">
                <a:latin typeface="Times New Roman" pitchFamily="18" charset="0"/>
                <a:cs typeface="Times New Roman" pitchFamily="18" charset="0"/>
              </a:rPr>
              <a:t>- нормализировать массу тела; </a:t>
            </a:r>
          </a:p>
          <a:p>
            <a:pPr marL="0" indent="442913" algn="just">
              <a:buNone/>
            </a:pPr>
            <a:r>
              <a:rPr lang="ru-RU" dirty="0" smtClean="0">
                <a:latin typeface="Times New Roman" pitchFamily="18" charset="0"/>
                <a:cs typeface="Times New Roman" pitchFamily="18" charset="0"/>
              </a:rPr>
              <a:t>- повысить уровень физической подготовленности. </a:t>
            </a:r>
          </a:p>
          <a:p>
            <a:pPr marL="0" indent="442913" algn="just">
              <a:buNone/>
            </a:pPr>
            <a:r>
              <a:rPr lang="ru-RU" b="1" dirty="0" smtClean="0">
                <a:latin typeface="Times New Roman" pitchFamily="18" charset="0"/>
                <a:cs typeface="Times New Roman" pitchFamily="18" charset="0"/>
              </a:rPr>
              <a:t>Задача второго этапа </a:t>
            </a:r>
            <a:r>
              <a:rPr lang="ru-RU" dirty="0" smtClean="0">
                <a:latin typeface="Times New Roman" pitchFamily="18" charset="0"/>
                <a:cs typeface="Times New Roman" pitchFamily="18" charset="0"/>
              </a:rPr>
              <a:t>– коррекция фигуры с помощью различных видов двигательной активности и рационального питания. </a:t>
            </a:r>
          </a:p>
          <a:p>
            <a:pPr marL="0" indent="442913" algn="just">
              <a:buNone/>
            </a:pPr>
            <a:r>
              <a:rPr lang="ru-RU" b="1" dirty="0" smtClean="0">
                <a:latin typeface="Times New Roman" pitchFamily="18" charset="0"/>
                <a:cs typeface="Times New Roman" pitchFamily="18" charset="0"/>
              </a:rPr>
              <a:t>Основные средства шейпинга </a:t>
            </a:r>
            <a:r>
              <a:rPr lang="ru-RU" dirty="0" smtClean="0">
                <a:latin typeface="Times New Roman" pitchFamily="18" charset="0"/>
                <a:cs typeface="Times New Roman" pitchFamily="18" charset="0"/>
              </a:rPr>
              <a:t>– общефизические упражнения, которые в зависимости от методической целесообразности выполняются без предметов, с предметами, на специальных снарядах.</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483664"/>
            <a:ext cx="7869890" cy="2231801"/>
          </a:xfrm>
        </p:spPr>
        <p:txBody>
          <a:bodyPr/>
          <a:lstStyle/>
          <a:p>
            <a:pPr marL="0" indent="442913">
              <a:buNone/>
            </a:pPr>
            <a:r>
              <a:rPr lang="ru-RU" b="1" dirty="0" err="1" smtClean="0">
                <a:latin typeface="Times New Roman" pitchFamily="18" charset="0"/>
                <a:cs typeface="Times New Roman" pitchFamily="18" charset="0"/>
              </a:rPr>
              <a:t>Аквафитнесс</a:t>
            </a:r>
            <a:r>
              <a:rPr lang="ru-RU" dirty="0" smtClean="0">
                <a:latin typeface="Times New Roman" pitchFamily="18" charset="0"/>
                <a:cs typeface="Times New Roman" pitchFamily="18" charset="0"/>
              </a:rPr>
              <a:t> – система физических упражнений избирательной направленности в условиях водной среды, выполняющей, благодаря своим природным свойствам, роль естественного многофункционального тренажера.</a:t>
            </a:r>
            <a:endParaRPr lang="ru-RU" dirty="0">
              <a:latin typeface="Times New Roman" pitchFamily="18" charset="0"/>
              <a:cs typeface="Times New Roman" pitchFamily="18" charset="0"/>
            </a:endParaRPr>
          </a:p>
        </p:txBody>
      </p:sp>
      <p:pic>
        <p:nvPicPr>
          <p:cNvPr id="64514" name="Picture 2" descr="C:\Users\User\Desktop\физ-ра\photo\211-aqua-fitness-1.jpg"/>
          <p:cNvPicPr>
            <a:picLocks noChangeAspect="1" noChangeArrowheads="1"/>
          </p:cNvPicPr>
          <p:nvPr/>
        </p:nvPicPr>
        <p:blipFill>
          <a:blip r:embed="rId2" cstate="print"/>
          <a:srcRect/>
          <a:stretch>
            <a:fillRect/>
          </a:stretch>
        </p:blipFill>
        <p:spPr bwMode="auto">
          <a:xfrm>
            <a:off x="1787236" y="2960858"/>
            <a:ext cx="6287865" cy="3536924"/>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45459" y="1827599"/>
            <a:ext cx="7869890" cy="2841401"/>
          </a:xfrm>
        </p:spPr>
        <p:txBody>
          <a:bodyPr/>
          <a:lstStyle/>
          <a:p>
            <a:pPr marL="0" indent="442913" algn="just">
              <a:buNone/>
            </a:pPr>
            <a:r>
              <a:rPr lang="ru-RU" dirty="0" smtClean="0">
                <a:latin typeface="Times New Roman" pitchFamily="18" charset="0"/>
                <a:cs typeface="Times New Roman" pitchFamily="18" charset="0"/>
              </a:rPr>
              <a:t>Систематические занятия в воде показаны без ограничений всем практически здоровым людям любого возраста и характеризуются широким спектром целевой направленности: лечебно-профилактической, учебной, рекреативной, кондиционной, спортивно-ориентированной.</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1" y="2684818"/>
            <a:ext cx="7886698" cy="998742"/>
          </a:xfrm>
        </p:spPr>
        <p:txBody>
          <a:bodyPr/>
          <a:lstStyle/>
          <a:p>
            <a:pPr algn="ctr"/>
            <a:r>
              <a:rPr lang="ru-RU" dirty="0" smtClean="0"/>
              <a:t>Спасибо за внимание!</a:t>
            </a:r>
            <a:endParaRPr lang="ru-RU"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9313" y="1526721"/>
            <a:ext cx="7869890" cy="3433207"/>
          </a:xfrm>
        </p:spPr>
        <p:txBody>
          <a:bodyPr>
            <a:normAutofit fontScale="70000" lnSpcReduction="20000"/>
          </a:bodyPr>
          <a:lstStyle/>
          <a:p>
            <a:pPr marL="0" indent="442913" algn="just">
              <a:lnSpc>
                <a:spcPct val="120000"/>
              </a:lnSpc>
              <a:spcAft>
                <a:spcPts val="600"/>
              </a:spcAft>
              <a:buNone/>
            </a:pPr>
            <a:r>
              <a:rPr lang="ru-RU" dirty="0" smtClean="0">
                <a:latin typeface="Times New Roman" pitchFamily="18" charset="0"/>
                <a:cs typeface="Times New Roman" pitchFamily="18" charset="0"/>
              </a:rPr>
              <a:t>Неотъемлемый компонент </a:t>
            </a:r>
            <a:r>
              <a:rPr lang="ru-RU" dirty="0" err="1" smtClean="0">
                <a:latin typeface="Times New Roman" pitchFamily="18" charset="0"/>
                <a:cs typeface="Times New Roman" pitchFamily="18" charset="0"/>
              </a:rPr>
              <a:t>фитнесс-программ</a:t>
            </a:r>
            <a:r>
              <a:rPr lang="ru-RU" dirty="0" smtClean="0">
                <a:latin typeface="Times New Roman" pitchFamily="18" charset="0"/>
                <a:cs typeface="Times New Roman" pitchFamily="18" charset="0"/>
              </a:rPr>
              <a:t> – оценка физического состояния занимающихся. Оцениваются основные составляющие: </a:t>
            </a:r>
          </a:p>
          <a:p>
            <a:pPr marL="0" indent="442913" algn="just">
              <a:lnSpc>
                <a:spcPct val="120000"/>
              </a:lnSpc>
              <a:spcAft>
                <a:spcPts val="600"/>
              </a:spcAft>
              <a:buNone/>
            </a:pPr>
            <a:endParaRPr lang="ru-RU" dirty="0" smtClean="0">
              <a:latin typeface="Times New Roman" pitchFamily="18" charset="0"/>
              <a:cs typeface="Times New Roman" pitchFamily="18" charset="0"/>
            </a:endParaRPr>
          </a:p>
          <a:p>
            <a:pPr marL="0" indent="442913"/>
            <a:r>
              <a:rPr lang="ru-RU" dirty="0" smtClean="0">
                <a:latin typeface="Times New Roman" pitchFamily="18" charset="0"/>
                <a:cs typeface="Times New Roman" pitchFamily="18" charset="0"/>
              </a:rPr>
              <a:t>антропометрические показатели</a:t>
            </a:r>
          </a:p>
          <a:p>
            <a:pPr marL="0" indent="442913"/>
            <a:r>
              <a:rPr lang="ru-RU" dirty="0" smtClean="0">
                <a:latin typeface="Times New Roman" pitchFamily="18" charset="0"/>
                <a:cs typeface="Times New Roman" pitchFamily="18" charset="0"/>
              </a:rPr>
              <a:t>функциональное состояние </a:t>
            </a:r>
            <a:r>
              <a:rPr lang="ru-RU" dirty="0" err="1" smtClean="0">
                <a:latin typeface="Times New Roman" pitchFamily="18" charset="0"/>
                <a:cs typeface="Times New Roman" pitchFamily="18" charset="0"/>
              </a:rPr>
              <a:t>сердечно-сосудистой</a:t>
            </a:r>
            <a:endParaRPr lang="ru-RU" dirty="0" smtClean="0">
              <a:latin typeface="Times New Roman" pitchFamily="18" charset="0"/>
              <a:cs typeface="Times New Roman" pitchFamily="18" charset="0"/>
            </a:endParaRPr>
          </a:p>
          <a:p>
            <a:pPr marL="0" indent="442913"/>
            <a:r>
              <a:rPr lang="ru-RU" dirty="0" smtClean="0">
                <a:latin typeface="Times New Roman" pitchFamily="18" charset="0"/>
                <a:cs typeface="Times New Roman" pitchFamily="18" charset="0"/>
              </a:rPr>
              <a:t>дыхательной систем</a:t>
            </a:r>
          </a:p>
          <a:p>
            <a:pPr marL="0" indent="442913"/>
            <a:r>
              <a:rPr lang="ru-RU" dirty="0" smtClean="0">
                <a:latin typeface="Times New Roman" pitchFamily="18" charset="0"/>
                <a:cs typeface="Times New Roman" pitchFamily="18" charset="0"/>
              </a:rPr>
              <a:t>сила и выносливость мышц</a:t>
            </a:r>
          </a:p>
          <a:p>
            <a:pPr marL="0" indent="442913"/>
            <a:r>
              <a:rPr lang="ru-RU" dirty="0" smtClean="0">
                <a:latin typeface="Times New Roman" pitchFamily="18" charset="0"/>
                <a:cs typeface="Times New Roman" pitchFamily="18" charset="0"/>
              </a:rPr>
              <a:t>гибкость. </a:t>
            </a:r>
            <a:endParaRPr lang="ru-RU"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2000" b="1" dirty="0" smtClean="0">
                <a:latin typeface="Times New Roman" pitchFamily="18" charset="0"/>
                <a:cs typeface="Times New Roman" pitchFamily="18" charset="0"/>
              </a:rPr>
              <a:t>Фитнесс программы, основанные на видах</a:t>
            </a:r>
            <a:r>
              <a:rPr lang="ru-RU" sz="2000" dirty="0" smtClean="0">
                <a:latin typeface="Times New Roman" pitchFamily="18" charset="0"/>
                <a:cs typeface="Times New Roman" pitchFamily="18" charset="0"/>
              </a:rPr>
              <a:t/>
            </a:r>
            <a:br>
              <a:rPr lang="ru-RU" sz="2000" dirty="0" smtClean="0">
                <a:latin typeface="Times New Roman" pitchFamily="18" charset="0"/>
                <a:cs typeface="Times New Roman" pitchFamily="18" charset="0"/>
              </a:rPr>
            </a:br>
            <a:r>
              <a:rPr lang="ru-RU" sz="2000" b="1" dirty="0" smtClean="0">
                <a:latin typeface="Times New Roman" pitchFamily="18" charset="0"/>
                <a:cs typeface="Times New Roman" pitchFamily="18" charset="0"/>
              </a:rPr>
              <a:t>двигательной активности аэробной направленности (аэробика).</a:t>
            </a:r>
            <a:endParaRPr lang="ru-RU" sz="2000" dirty="0">
              <a:latin typeface="Times New Roman" pitchFamily="18" charset="0"/>
              <a:cs typeface="Times New Roman" pitchFamily="18" charset="0"/>
            </a:endParaRPr>
          </a:p>
        </p:txBody>
      </p:sp>
      <p:sp>
        <p:nvSpPr>
          <p:cNvPr id="3" name="Содержимое 2"/>
          <p:cNvSpPr>
            <a:spLocks noGrp="1"/>
          </p:cNvSpPr>
          <p:nvPr>
            <p:ph idx="1"/>
          </p:nvPr>
        </p:nvSpPr>
        <p:spPr/>
        <p:txBody>
          <a:bodyPr>
            <a:normAutofit/>
          </a:bodyPr>
          <a:lstStyle/>
          <a:p>
            <a:pPr marL="0" indent="442913" algn="just">
              <a:buNone/>
            </a:pPr>
            <a:r>
              <a:rPr lang="ru-RU" sz="2000" dirty="0" smtClean="0">
                <a:latin typeface="Times New Roman" pitchFamily="18" charset="0"/>
                <a:cs typeface="Times New Roman" pitchFamily="18" charset="0"/>
              </a:rPr>
              <a:t>В широком представлении, аэробика – система упражнений, направленных на развитие аэробных возможностей энергообеспечения</a:t>
            </a:r>
            <a:r>
              <a:rPr lang="en-US" sz="2000" dirty="0" smtClean="0">
                <a:latin typeface="Times New Roman" pitchFamily="18" charset="0"/>
                <a:cs typeface="Times New Roman" pitchFamily="18" charset="0"/>
              </a:rPr>
              <a:t> </a:t>
            </a:r>
            <a:r>
              <a:rPr lang="ru-RU" sz="2000" dirty="0" smtClean="0">
                <a:latin typeface="Times New Roman" pitchFamily="18" charset="0"/>
                <a:cs typeface="Times New Roman" pitchFamily="18" charset="0"/>
              </a:rPr>
              <a:t>двигательной активности. В качестве средств воздействия применяются ходьба, бег, плавание, танцы, занятия на </a:t>
            </a:r>
            <a:r>
              <a:rPr lang="ru-RU" sz="2000" dirty="0" err="1" smtClean="0">
                <a:latin typeface="Times New Roman" pitchFamily="18" charset="0"/>
                <a:cs typeface="Times New Roman" pitchFamily="18" charset="0"/>
              </a:rPr>
              <a:t>кардиотренажерах</a:t>
            </a:r>
            <a:r>
              <a:rPr lang="ru-RU" sz="2000" dirty="0" smtClean="0">
                <a:latin typeface="Times New Roman" pitchFamily="18" charset="0"/>
                <a:cs typeface="Times New Roman" pitchFamily="18" charset="0"/>
              </a:rPr>
              <a:t> и др.</a:t>
            </a:r>
          </a:p>
          <a:p>
            <a:pPr marL="0" indent="442913" algn="just">
              <a:buNone/>
            </a:pPr>
            <a:r>
              <a:rPr lang="ru-RU" sz="2000" dirty="0" smtClean="0">
                <a:latin typeface="Times New Roman" pitchFamily="18" charset="0"/>
                <a:cs typeface="Times New Roman" pitchFamily="18" charset="0"/>
              </a:rPr>
              <a:t>В более узком представлении аэробика – одно из направлений физкультурно-оздоровительных фитнесс программ, построенных на основе различных гимнастических упражнений (степ-аэробика, слайд-аэробика, </a:t>
            </a:r>
            <a:r>
              <a:rPr lang="ru-RU" sz="2000" dirty="0" err="1" smtClean="0">
                <a:latin typeface="Times New Roman" pitchFamily="18" charset="0"/>
                <a:cs typeface="Times New Roman" pitchFamily="18" charset="0"/>
              </a:rPr>
              <a:t>данс</a:t>
            </a:r>
            <a:r>
              <a:rPr lang="ru-RU" sz="2000" dirty="0" smtClean="0">
                <a:latin typeface="Times New Roman" pitchFamily="18" charset="0"/>
                <a:cs typeface="Times New Roman" pitchFamily="18" charset="0"/>
              </a:rPr>
              <a:t>-аэробика и т.п.).</a:t>
            </a:r>
          </a:p>
          <a:p>
            <a:pPr marL="0" indent="442913" algn="just">
              <a:buNone/>
            </a:pPr>
            <a:r>
              <a:rPr lang="ru-RU" sz="2000" dirty="0" smtClean="0">
                <a:latin typeface="Times New Roman" pitchFamily="18" charset="0"/>
                <a:cs typeface="Times New Roman" pitchFamily="18" charset="0"/>
              </a:rPr>
              <a:t>В соответствии с этим целесообразно разделять фитнесс программы на 2 типа: основанные на видах двигательной активности аэробного характера и основанные на оздоровительных видах гимнастики различной направленности.</a:t>
            </a:r>
            <a:endParaRPr lang="ru-RU"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latin typeface="Times New Roman" pitchFamily="18" charset="0"/>
                <a:cs typeface="Times New Roman" pitchFamily="18" charset="0"/>
              </a:rPr>
              <a:t>Аэробика Кеннета Купера</a:t>
            </a:r>
            <a:endParaRPr lang="ru-RU" dirty="0">
              <a:latin typeface="Times New Roman" pitchFamily="18" charset="0"/>
              <a:cs typeface="Times New Roman" pitchFamily="18" charset="0"/>
            </a:endParaRPr>
          </a:p>
        </p:txBody>
      </p:sp>
      <p:pic>
        <p:nvPicPr>
          <p:cNvPr id="1026" name="Picture 2" descr="C:\Users\User\Desktop\физ-ра\photo\2559114.jpg"/>
          <p:cNvPicPr>
            <a:picLocks noChangeAspect="1" noChangeArrowheads="1"/>
          </p:cNvPicPr>
          <p:nvPr/>
        </p:nvPicPr>
        <p:blipFill>
          <a:blip r:embed="rId2" cstate="print"/>
          <a:srcRect/>
          <a:stretch>
            <a:fillRect/>
          </a:stretch>
        </p:blipFill>
        <p:spPr bwMode="auto">
          <a:xfrm>
            <a:off x="942397" y="1399309"/>
            <a:ext cx="7054562" cy="4703041"/>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lgn="ctr"/>
            <a:r>
              <a:rPr lang="ru-RU" b="1" dirty="0" smtClean="0">
                <a:latin typeface="Times New Roman" pitchFamily="18" charset="0"/>
                <a:cs typeface="Times New Roman" pitchFamily="18" charset="0"/>
              </a:rPr>
              <a:t>Оздоровительная ходьба</a:t>
            </a:r>
            <a:r>
              <a:rPr lang="ru-RU" dirty="0" smtClean="0">
                <a:latin typeface="Times New Roman" pitchFamily="18" charset="0"/>
                <a:cs typeface="Times New Roman" pitchFamily="18" charset="0"/>
              </a:rPr>
              <a:t>.</a:t>
            </a:r>
            <a:endParaRPr lang="ru-RU" dirty="0">
              <a:latin typeface="Times New Roman" pitchFamily="18" charset="0"/>
              <a:cs typeface="Times New Roman" pitchFamily="18" charset="0"/>
            </a:endParaRPr>
          </a:p>
        </p:txBody>
      </p:sp>
      <p:pic>
        <p:nvPicPr>
          <p:cNvPr id="2051" name="Picture 3" descr="C:\Users\User\Desktop\физ-ра\photo\walk-01.gif"/>
          <p:cNvPicPr>
            <a:picLocks noChangeAspect="1" noChangeArrowheads="1" noCrop="1"/>
          </p:cNvPicPr>
          <p:nvPr/>
        </p:nvPicPr>
        <p:blipFill>
          <a:blip r:embed="rId2" cstate="print"/>
          <a:srcRect/>
          <a:stretch>
            <a:fillRect/>
          </a:stretch>
        </p:blipFill>
        <p:spPr bwMode="auto">
          <a:xfrm>
            <a:off x="2666134" y="1314306"/>
            <a:ext cx="3928630" cy="468359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1231</TotalTime>
  <Words>2404</Words>
  <Application>Microsoft Office PowerPoint</Application>
  <PresentationFormat>Экран (4:3)</PresentationFormat>
  <Paragraphs>143</Paragraphs>
  <Slides>56</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56</vt:i4>
      </vt:variant>
    </vt:vector>
  </HeadingPairs>
  <TitlesOfParts>
    <vt:vector size="61" baseType="lpstr">
      <vt:lpstr>Arial</vt:lpstr>
      <vt:lpstr>Calibri</vt:lpstr>
      <vt:lpstr>Century Gothic</vt:lpstr>
      <vt:lpstr>Times New Roman</vt:lpstr>
      <vt:lpstr>Office Theme</vt:lpstr>
      <vt:lpstr>Презентация PowerPoint</vt:lpstr>
      <vt:lpstr>Список использованной литературы</vt:lpstr>
      <vt:lpstr>Фитнесс программы и их классификация</vt:lpstr>
      <vt:lpstr>Классификация фитнесс-программ основывается:</vt:lpstr>
      <vt:lpstr>Структура и содержание фитнесс-программ</vt:lpstr>
      <vt:lpstr>Презентация PowerPoint</vt:lpstr>
      <vt:lpstr>Фитнесс программы, основанные на видах двигательной активности аэробной направленности (аэробика).</vt:lpstr>
      <vt:lpstr>Аэробика Кеннета Купера</vt:lpstr>
      <vt:lpstr>Оздоровительная ходьба.</vt:lpstr>
      <vt:lpstr>Презентация PowerPoint</vt:lpstr>
      <vt:lpstr>Презентация PowerPoint</vt:lpstr>
      <vt:lpstr>Скандинавская ходьба</vt:lpstr>
      <vt:lpstr>Презентация PowerPoint</vt:lpstr>
      <vt:lpstr>Презентация PowerPoint</vt:lpstr>
      <vt:lpstr>Спин байк  (кардиотренажер) – способствует быстрому жиросжиганию</vt:lpstr>
      <vt:lpstr>Фитнесс программы,  основанные  на оздоровительных видах гимнастики</vt:lpstr>
      <vt:lpstr>Виды аэробики, относящиеся к I категории   Степ-аэробика</vt:lpstr>
      <vt:lpstr>Презентация PowerPoint</vt:lpstr>
      <vt:lpstr>Презентация PowerPoint</vt:lpstr>
      <vt:lpstr> Аэробика низкой интенсивности (Low-impact) – танцевально-ориентированное направление с упр-ми повышенной координационной сложности при отсутствии ударных нагрузок, вызывающими отрицательный эффект (одна нога постоянно остается на полу). </vt:lpstr>
      <vt:lpstr>Аэробика высокой интенсивности (Hi-impact) – спортивно-ориентированная аэробика, в которой применяются простые ряды движений, а также прыжки, бег на месте.  Занятие с активным использованием прыжков и бега, рекомендуется лицам с высоким уровнем подготовленности.  </vt:lpstr>
      <vt:lpstr>Роуп-скиппинг</vt:lpstr>
      <vt:lpstr>Презентация PowerPoint</vt:lpstr>
      <vt:lpstr>Виды аэробики, относящиеся ко II категории.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Виды аэробики, относящиеся к III категории.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Виды аэробики, относящиеся к IV категории.</vt:lpstr>
      <vt:lpstr>Презентация PowerPoint</vt:lpstr>
      <vt:lpstr>Презентация PowerPoint</vt:lpstr>
      <vt:lpstr>Презентация PowerPoint</vt:lpstr>
      <vt:lpstr>Фитнесс-программы, основанные на видах двигательной активности силовой направленности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PJSC "New Engineering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Markasian, Pavel (KIEVH)</dc:creator>
  <cp:lastModifiedBy>Сергей</cp:lastModifiedBy>
  <cp:revision>190</cp:revision>
  <dcterms:created xsi:type="dcterms:W3CDTF">2016-11-18T14:12:19Z</dcterms:created>
  <dcterms:modified xsi:type="dcterms:W3CDTF">2020-12-05T07:19:24Z</dcterms:modified>
</cp:coreProperties>
</file>